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</p:sldIdLst>
  <p:sldSz cy="5143500" cx="9144000"/>
  <p:notesSz cx="6858000" cy="9144000"/>
  <p:embeddedFontLst>
    <p:embeddedFont>
      <p:font typeface="Roboto"/>
      <p:regular r:id="rId142"/>
      <p:bold r:id="rId143"/>
      <p:italic r:id="rId144"/>
      <p:boldItalic r:id="rId145"/>
    </p:embeddedFont>
    <p:embeddedFont>
      <p:font typeface="Source Sans Pro Light"/>
      <p:regular r:id="rId146"/>
      <p:bold r:id="rId147"/>
      <p:italic r:id="rId148"/>
      <p:boldItalic r:id="rId149"/>
    </p:embeddedFont>
    <p:embeddedFont>
      <p:font typeface="Source Sans Pro SemiBold"/>
      <p:regular r:id="rId150"/>
      <p:bold r:id="rId151"/>
      <p:italic r:id="rId152"/>
      <p:boldItalic r:id="rId153"/>
    </p:embeddedFont>
    <p:embeddedFont>
      <p:font typeface="Roboto Condensed"/>
      <p:regular r:id="rId154"/>
      <p:bold r:id="rId155"/>
      <p:italic r:id="rId156"/>
      <p:boldItalic r:id="rId157"/>
    </p:embeddedFont>
    <p:embeddedFont>
      <p:font typeface="Roboto Condensed Light"/>
      <p:regular r:id="rId158"/>
      <p:bold r:id="rId159"/>
      <p:italic r:id="rId160"/>
      <p:boldItalic r:id="rId161"/>
    </p:embeddedFont>
    <p:embeddedFont>
      <p:font typeface="Fira Sans"/>
      <p:regular r:id="rId162"/>
      <p:bold r:id="rId163"/>
      <p:italic r:id="rId164"/>
      <p:boldItalic r:id="rId165"/>
    </p:embeddedFont>
    <p:embeddedFont>
      <p:font typeface="Helvetica Neue"/>
      <p:regular r:id="rId166"/>
      <p:bold r:id="rId167"/>
      <p:italic r:id="rId168"/>
      <p:boldItalic r:id="rId169"/>
    </p:embeddedFont>
    <p:embeddedFont>
      <p:font typeface="Source Sans Pro"/>
      <p:regular r:id="rId170"/>
      <p:bold r:id="rId171"/>
      <p:italic r:id="rId172"/>
      <p:boldItalic r:id="rId1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9D879E-5988-480D-9563-B69DD04CABEA}">
  <a:tblStyle styleId="{769D879E-5988-480D-9563-B69DD04CAB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173" Type="http://schemas.openxmlformats.org/officeDocument/2006/relationships/font" Target="fonts/SourceSansPr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SourceSansProSemiBold-regular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SourceSansProLight-boldItalic.fntdata"/><Relationship Id="rId4" Type="http://schemas.openxmlformats.org/officeDocument/2006/relationships/tableStyles" Target="tableStyles.xml"/><Relationship Id="rId148" Type="http://schemas.openxmlformats.org/officeDocument/2006/relationships/font" Target="fonts/SourceSansProLight-italic.fntdata"/><Relationship Id="rId9" Type="http://schemas.openxmlformats.org/officeDocument/2006/relationships/slide" Target="slides/slide3.xml"/><Relationship Id="rId143" Type="http://schemas.openxmlformats.org/officeDocument/2006/relationships/font" Target="fonts/Roboto-bold.fntdata"/><Relationship Id="rId142" Type="http://schemas.openxmlformats.org/officeDocument/2006/relationships/font" Target="fonts/Roboto-regular.fntdata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font" Target="fonts/SourceSansProLight-bold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SourceSansProLight-regular.fntdata"/><Relationship Id="rId7" Type="http://schemas.openxmlformats.org/officeDocument/2006/relationships/slide" Target="slides/slide1.xml"/><Relationship Id="rId145" Type="http://schemas.openxmlformats.org/officeDocument/2006/relationships/font" Target="fonts/Roboto-boldItalic.fntdata"/><Relationship Id="rId8" Type="http://schemas.openxmlformats.org/officeDocument/2006/relationships/slide" Target="slides/slide2.xml"/><Relationship Id="rId144" Type="http://schemas.openxmlformats.org/officeDocument/2006/relationships/font" Target="fonts/Roboto-italic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font" Target="fonts/SourceSansPro-italic.fntdata"/><Relationship Id="rId65" Type="http://schemas.openxmlformats.org/officeDocument/2006/relationships/slide" Target="slides/slide59.xml"/><Relationship Id="rId171" Type="http://schemas.openxmlformats.org/officeDocument/2006/relationships/font" Target="fonts/SourceSansPro-bold.fntdata"/><Relationship Id="rId68" Type="http://schemas.openxmlformats.org/officeDocument/2006/relationships/slide" Target="slides/slide62.xml"/><Relationship Id="rId170" Type="http://schemas.openxmlformats.org/officeDocument/2006/relationships/font" Target="fonts/SourceSansPro-regular.fntdata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font" Target="fonts/FiraSans-boldItalic.fntdata"/><Relationship Id="rId69" Type="http://schemas.openxmlformats.org/officeDocument/2006/relationships/slide" Target="slides/slide63.xml"/><Relationship Id="rId164" Type="http://schemas.openxmlformats.org/officeDocument/2006/relationships/font" Target="fonts/FiraSans-italic.fntdata"/><Relationship Id="rId163" Type="http://schemas.openxmlformats.org/officeDocument/2006/relationships/font" Target="fonts/FiraSans-bold.fntdata"/><Relationship Id="rId162" Type="http://schemas.openxmlformats.org/officeDocument/2006/relationships/font" Target="fonts/FiraSans-regular.fntdata"/><Relationship Id="rId169" Type="http://schemas.openxmlformats.org/officeDocument/2006/relationships/font" Target="fonts/HelveticaNeue-boldItalic.fntdata"/><Relationship Id="rId168" Type="http://schemas.openxmlformats.org/officeDocument/2006/relationships/font" Target="fonts/HelveticaNeue-italic.fntdata"/><Relationship Id="rId167" Type="http://schemas.openxmlformats.org/officeDocument/2006/relationships/font" Target="fonts/HelveticaNeue-bold.fntdata"/><Relationship Id="rId166" Type="http://schemas.openxmlformats.org/officeDocument/2006/relationships/font" Target="fonts/HelveticaNeue-regular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font" Target="fonts/RobotoCondensedLight-boldItalic.fntdata"/><Relationship Id="rId54" Type="http://schemas.openxmlformats.org/officeDocument/2006/relationships/slide" Target="slides/slide48.xml"/><Relationship Id="rId160" Type="http://schemas.openxmlformats.org/officeDocument/2006/relationships/font" Target="fonts/RobotoCondensedLight-italic.fntdata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font" Target="fonts/RobotoCondensedLight-bold.fntdata"/><Relationship Id="rId59" Type="http://schemas.openxmlformats.org/officeDocument/2006/relationships/slide" Target="slides/slide53.xml"/><Relationship Id="rId154" Type="http://schemas.openxmlformats.org/officeDocument/2006/relationships/font" Target="fonts/RobotoCondensed-regular.fntdata"/><Relationship Id="rId58" Type="http://schemas.openxmlformats.org/officeDocument/2006/relationships/slide" Target="slides/slide52.xml"/><Relationship Id="rId153" Type="http://schemas.openxmlformats.org/officeDocument/2006/relationships/font" Target="fonts/SourceSansProSemiBold-boldItalic.fntdata"/><Relationship Id="rId152" Type="http://schemas.openxmlformats.org/officeDocument/2006/relationships/font" Target="fonts/SourceSansProSemiBold-italic.fntdata"/><Relationship Id="rId151" Type="http://schemas.openxmlformats.org/officeDocument/2006/relationships/font" Target="fonts/SourceSansProSemiBold-bold.fntdata"/><Relationship Id="rId158" Type="http://schemas.openxmlformats.org/officeDocument/2006/relationships/font" Target="fonts/RobotoCondensedLight-regular.fntdata"/><Relationship Id="rId157" Type="http://schemas.openxmlformats.org/officeDocument/2006/relationships/font" Target="fonts/RobotoCondensed-boldItalic.fntdata"/><Relationship Id="rId156" Type="http://schemas.openxmlformats.org/officeDocument/2006/relationships/font" Target="fonts/RobotoCondensed-italic.fntdata"/><Relationship Id="rId155" Type="http://schemas.openxmlformats.org/officeDocument/2006/relationships/font" Target="fonts/RobotoCondense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cademy.dataiku.com/visual-recipes-overview-1/500658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850d4226ee_1_3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850d4226ee_1_3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850d4226ee_1_3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850d4226ee_1_3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ML or code based</a:t>
            </a:r>
            <a:endParaRPr/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Create, improve, and automatically compare multiple machine learning models in a few clicks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Leverage the best ML libraries in the way most suited to your users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full training management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Track model performance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Historize trainings, setup and sessions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Select best performers or revert to past designs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Update your model with ease: add new data, create new variables in your models, and check the variation (%) in the core metrics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850d4226ee_1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850d4226ee_1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1850d4226ee_1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1850d4226ee_1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850d4226ee_1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850d4226ee_1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TIMING: 13h30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850d4226ee_1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850d4226ee_1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1850d4226ee_1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1850d4226ee_1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[Speaker notes]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whole, MLOps can be illustrated as a cycle with 2 parts: a development and an operation part. Each part is composed of specific concepts and we’ll see how DSS handle each of them. [CLICK]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850d4226ee_1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1850d4226ee_1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13h40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1850d4226ee_1_1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6" name="Google Shape;1896;g1850d4226ee_1_1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850d4226ee_1_1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4" name="Google Shape;1904;g1850d4226ee_1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1850d4226ee_1_1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14" name="Google Shape;1914;g1850d4226ee_1_1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850d4226ee_1_1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22" name="Google Shape;1922;g1850d4226ee_1_1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850d4226ee_1_3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850d4226ee_1_3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access dataiku via a browser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1850d4226ee_1_13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0" name="Google Shape;1930;g1850d4226ee_1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1850d4226ee_1_1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40" name="Google Shape;1940;g1850d4226ee_1_1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1850d4226ee_1_1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9" name="Google Shape;1949;g1850d4226ee_1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1850d4226ee_1_1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6" name="Google Shape;1956;g1850d4226ee_1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1850d4226ee_1_1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4" name="Google Shape;1964;g1850d4226ee_1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1850d4226ee_1_1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3" name="Google Shape;1973;g1850d4226ee_1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1850d4226ee_1_1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0" name="Google Shape;1980;g1850d4226ee_1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1850d4226ee_1_1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6" name="Google Shape;1986;g1850d4226ee_1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1850d4226ee_1_1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7" name="Google Shape;1997;g1850d4226ee_1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1850d4226ee_1_1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4" name="Google Shape;2004;g1850d4226ee_1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850d4226ee_1_3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850d4226ee_1_3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DSS is installed on a Linux server on Premises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1850d4226ee_1_13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2" name="Google Shape;2012;g1850d4226ee_1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1850d4226ee_1_13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8" name="Google Shape;2018;g1850d4226ee_1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1850d4226ee_1_1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7" name="Google Shape;2027;g1850d4226ee_1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850d4226ee_1_1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3" name="Google Shape;2033;g1850d4226ee_1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1850d4226ee_1_13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9" name="Google Shape;2039;g1850d4226ee_1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850d4226ee_1_14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6" name="Google Shape;2046;g1850d4226ee_1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1850d4226ee_1_14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g1850d4226ee_1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1850d4226ee_1_1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3" name="Google Shape;2063;g1850d4226ee_1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1850d4226ee_1_1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0" name="Google Shape;2070;g1850d4226ee_1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1850d4226ee_1_1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6" name="Google Shape;2076;g1850d4226ee_1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850d4226ee_1_3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850d4226ee_1_3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connect to that server and are provided with access to the data sources that the server is connected to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1850d4226ee_1_14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3" name="Google Shape;2083;g1850d4226ee_1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1850d4226ee_1_1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3" name="Google Shape;2093;g1850d4226ee_1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850d4226ee_1_14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0" name="Google Shape;2100;g1850d4226ee_1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1850d4226ee_1_1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0" name="Google Shape;2110;g1850d4226ee_1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1850d4226ee_1_1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6" name="Google Shape;2116;g1850d4226ee_1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1850d4226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1850d4226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50d4226ee_1_3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50d4226ee_1_3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this allows the users to perform all the tasks through the interaction with that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850d4226ee_1_3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850d4226ee_1_3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850d4226ee_1_3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850d4226ee_1_3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50d4226ee_1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Machine learning is a specific part of Data Science. It handles the statistical aspect of Data Science</a:t>
            </a:r>
            <a:endParaRPr/>
          </a:p>
        </p:txBody>
      </p:sp>
      <p:sp>
        <p:nvSpPr>
          <p:cNvPr id="944" name="Google Shape;944;g1850d4226ee_1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850d4226ee_1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Machine learning is a specific part of Data Science. It handles the statistical aspect of Data Science</a:t>
            </a:r>
            <a:endParaRPr/>
          </a:p>
        </p:txBody>
      </p:sp>
      <p:sp>
        <p:nvSpPr>
          <p:cNvPr id="1003" name="Google Shape;1003;g1850d4226ee_1_4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850d4226ee_1_4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g1850d4226ee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850d4226ee_1_3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850d4226ee_1_3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850d4226ee_1_4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g1850d4226ee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850d4226ee_1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g1850d4226ee_1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850d4226ee_1_4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00" name="Google Shape;1100;g1850d4226ee_1_4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850d4226ee_1_5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g1850d4226ee_1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850d4226ee_1_5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40" name="Google Shape;1140;g1850d4226ee_1_5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850d4226ee_1_5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55" name="Google Shape;1155;g1850d4226ee_1_5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850d4226ee_1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1" name="Google Shape;1181;g1850d4226ee_1_6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850d4226ee_1_6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1850d4226ee_1_6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850d4226ee_1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850d4226ee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10:25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850d4226ee_1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850d4226ee_1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50d4226e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50d4226e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Dataiku was founded in 2013 in Paris, gained 1st customer using a beta. Since then it has grown quickly, opening offices in NYC, London, Singapore, Australia among others, and 3 rounds of funding, our 300th customer &amp; 400th employee (plus size of clients installs growing)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CapitalG, the investment arm of Alphabet Inc. (holding company for Google), invested in Dataiku at a 1.4B USD valuation!! This shows clear trust and validation from investors and customers.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850d4226ee_1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850d4226ee_1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850d4226ee_1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850d4226ee_1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850d4226ee_1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850d4226ee_1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850d4226ee_1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850d4226ee_1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850d4226ee_1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850d4226ee_1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850d4226ee_1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850d4226ee_1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green bar is the percentage of rows (in the current sample) which conform to the column’s meaning.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850d4226ee_1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850d4226ee_1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850d4226ee_1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850d4226ee_1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Academy- visual recipes: </a:t>
            </a:r>
            <a:r>
              <a:rPr lang="en">
                <a:solidFill>
                  <a:schemeClr val="dk1"/>
                </a:solidFill>
              </a:rPr>
              <a:t>Video to the introduction: </a:t>
            </a: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https://academy.dataiku.com/visual-recipes-overview-1/500658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academy: https://academy.dataiku.com/visual-recipes-overview-1/500688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850d4226ee_1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850d4226ee_1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850d4226ee_1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850d4226ee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50d4226ee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850d4226ee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850d4226ee_1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1850d4226ee_1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850d4226ee_1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850d4226ee_1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850d4226ee_1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850d4226ee_1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850d4226ee_1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850d4226ee_1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850d4226ee_1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850d4226ee_1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850d4226ee_1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850d4226ee_1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850d4226ee_1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850d4226ee_1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850d4226ee_1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850d4226ee_1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850d4226ee_1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1850d4226ee_1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1850d4226ee_1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1850d4226ee_1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850d4226ee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850d4226ee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1850d4226ee_1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1850d4226ee_1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1850d4226ee_1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1850d4226ee_1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850d4226ee_1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850d4226ee_1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850d4226ee_1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850d4226ee_1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850d4226ee_1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850d4226ee_1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850d4226ee_1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1850d4226ee_1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850d4226ee_1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1850d4226ee_1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850d4226ee_1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850d4226ee_1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850d4226ee_1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1850d4226ee_1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1850d4226ee_1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1850d4226ee_1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850d4226ee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850d4226ee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850d4226ee_1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850d4226ee_1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850d4226ee_1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850d4226ee_1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850d4226ee_1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850d4226ee_1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850d4226ee_1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850d4226ee_1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850d4226ee_1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1850d4226ee_1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1850d4226ee_1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1850d4226ee_1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850d4226ee_1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850d4226ee_1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850d4226ee_1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850d4226ee_1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850d4226ee_1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850d4226ee_1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850d4226ee_1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850d4226ee_1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850d4226ee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850d4226ee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850d4226ee_1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1850d4226ee_1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1850d4226ee_1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1850d4226ee_1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850d4226ee_1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1850d4226ee_1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1850d4226ee_1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1850d4226ee_1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850d4226ee_1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1850d4226ee_1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1850d4226ee_1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1850d4226ee_1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1850d4226ee_1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1850d4226ee_1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850d4226ee_1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850d4226ee_1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850d4226ee_1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850d4226ee_1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1850d4226ee_1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1850d4226ee_1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dont add redundant cols, what do we want enabled, disabled?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850d4226ee_1_3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850d4226ee_1_3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Dataiku DSS is an end to end platform where you will be able to: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Clean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Build and apply ML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Visualise data and produce reporting insights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Deploy your models to production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 Monitor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1850d4226ee_1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1850d4226ee_1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dont add redundant cols, what do we want enabled, disabled?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850d4226ee_1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850d4226ee_1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850d4226ee_1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850d4226ee_1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hyperparameters -- what are they? Give some examples. What is grid search?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1850d4226ee_1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1850d4226ee_1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hyperparameters -- what are they? Give some examples. What is grid search?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1850d4226ee_1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1850d4226ee_1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hyperparameters -- what are they? Give some examples. What is grid search?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1850d4226ee_1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1850d4226ee_1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850d4226ee_1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1850d4226ee_1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12:05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1850d4226ee_1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1850d4226ee_1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13:05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1850d4226ee_1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1850d4226ee_1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850d4226ee_1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1850d4226ee_1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850d4226ee_1_3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850d4226ee_1_3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data sources</a:t>
            </a:r>
            <a:endParaRPr b="1">
              <a:solidFill>
                <a:schemeClr val="dk1"/>
              </a:solidFill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Click based connection to your datalake, databases, flat files or any other source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Native connectors for most common technologies (SQL, Hadoop, Spark, NoSQL…)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Find relevant data with the catalog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 your data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Directly navigate through data samples and compute the key 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Build immediate visualisation for self- or shared- use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develop maintainable flows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Simple representation of overall data processing despite complexity of underlying operations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Portability of in-built recipes to various execution engines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or click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Code in your language of choice (R, Python, SQL…)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the 100 in-built processors to perform advanced operations in a few click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Package your specific processes in reusable click based plugins for wide usage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leverage various compute resources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Push process execution in your databases or computation clusters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Deploy via containers or spin up compute resources</a:t>
            </a:r>
            <a:endParaRPr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1850d4226ee_1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1850d4226ee_1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1850d4226ee_1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1850d4226ee_1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1850d4226ee_1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1850d4226ee_1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1850d4226ee_1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1850d4226ee_1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1850d4226ee_1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1850d4226ee_1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850d4226ee_1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1850d4226ee_1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850d4226ee_1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1850d4226ee_1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dont add redundant cols, what do we want enabled, disabled?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850d4226ee_1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850d4226ee_1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1850d4226ee_1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1850d4226ee_1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850d4226ee_1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1850d4226ee_1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5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2AB1AC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0" y="4753800"/>
            <a:ext cx="91440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©2021 dataiku, Inc. | dataiku.com | contact@dataiku.com | @dataiku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3281740" y="2015051"/>
            <a:ext cx="2580519" cy="1113399"/>
            <a:chOff x="-250525" y="1236725"/>
            <a:chExt cx="7322700" cy="3159475"/>
          </a:xfrm>
        </p:grpSpPr>
        <p:sp>
          <p:nvSpPr>
            <p:cNvPr id="54" name="Google Shape;54;p13"/>
            <p:cNvSpPr/>
            <p:nvPr/>
          </p:nvSpPr>
          <p:spPr>
            <a:xfrm>
              <a:off x="2172025" y="2145175"/>
              <a:ext cx="123900" cy="123900"/>
            </a:xfrm>
            <a:custGeom>
              <a:rect b="b" l="l" r="r" t="t"/>
              <a:pathLst>
                <a:path extrusionOk="0" h="4956" w="4956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-250525" y="1395000"/>
              <a:ext cx="3413600" cy="2929925"/>
            </a:xfrm>
            <a:custGeom>
              <a:rect b="b" l="l" r="r" t="t"/>
              <a:pathLst>
                <a:path extrusionOk="0" h="117197" w="136544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3837525" y="1236725"/>
              <a:ext cx="770825" cy="1411350"/>
            </a:xfrm>
            <a:custGeom>
              <a:rect b="b" l="l" r="r" t="t"/>
              <a:pathLst>
                <a:path extrusionOk="0" h="56454" w="30833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794150" y="1546400"/>
              <a:ext cx="812125" cy="1101200"/>
            </a:xfrm>
            <a:custGeom>
              <a:rect b="b" l="l" r="r" t="t"/>
              <a:pathLst>
                <a:path extrusionOk="0" h="44048" w="32485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654425" y="1278000"/>
              <a:ext cx="523075" cy="1355825"/>
            </a:xfrm>
            <a:custGeom>
              <a:rect b="b" l="l" r="r" t="t"/>
              <a:pathLst>
                <a:path extrusionOk="0" h="54233" w="20923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6266950" y="1546400"/>
              <a:ext cx="805225" cy="1101200"/>
            </a:xfrm>
            <a:custGeom>
              <a:rect b="b" l="l" r="r" t="t"/>
              <a:pathLst>
                <a:path extrusionOk="0" h="44048" w="32209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3975150" y="2977925"/>
              <a:ext cx="206500" cy="1397100"/>
            </a:xfrm>
            <a:custGeom>
              <a:rect b="b" l="l" r="r" t="t"/>
              <a:pathLst>
                <a:path extrusionOk="0" h="55884" w="826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415625" y="2991675"/>
              <a:ext cx="812125" cy="1383350"/>
            </a:xfrm>
            <a:custGeom>
              <a:rect b="b" l="l" r="r" t="t"/>
              <a:pathLst>
                <a:path extrusionOk="0" h="55334" w="32485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5330950" y="3335800"/>
              <a:ext cx="736425" cy="1060400"/>
            </a:xfrm>
            <a:custGeom>
              <a:rect b="b" l="l" r="r" t="t"/>
              <a:pathLst>
                <a:path extrusionOk="0" h="42416" w="29457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4664" r="43677" t="0"/>
          <a:stretch/>
        </p:blipFill>
        <p:spPr>
          <a:xfrm>
            <a:off x="6098399" y="0"/>
            <a:ext cx="306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60000" y="2910325"/>
            <a:ext cx="839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457200" y="2819400"/>
            <a:ext cx="1066800" cy="762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14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70" name="Google Shape;70;p1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" name="Google Shape;71;p1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2" name="Google Shape;72;p1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 4">
  <p:cSld name="CUSTOM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0" y="0"/>
            <a:ext cx="56781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5"/>
          <p:cNvCxnSpPr/>
          <p:nvPr/>
        </p:nvCxnSpPr>
        <p:spPr>
          <a:xfrm>
            <a:off x="645050" y="2286725"/>
            <a:ext cx="20880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/>
          <p:nvPr/>
        </p:nvSpPr>
        <p:spPr>
          <a:xfrm rot="10800000">
            <a:off x="2957875" y="-76050"/>
            <a:ext cx="2304600" cy="5138400"/>
          </a:xfrm>
          <a:prstGeom prst="rtTriangle">
            <a:avLst/>
          </a:prstGeom>
          <a:solidFill>
            <a:srgbClr val="D930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 flipH="1">
            <a:off x="2957850" y="-1845350"/>
            <a:ext cx="3048300" cy="6989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497700" y="1119508"/>
            <a:ext cx="27315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571800" y="2476075"/>
            <a:ext cx="2731500" cy="13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2" type="body"/>
          </p:nvPr>
        </p:nvSpPr>
        <p:spPr>
          <a:xfrm>
            <a:off x="5275075" y="657900"/>
            <a:ext cx="3385200" cy="3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grpSp>
        <p:nvGrpSpPr>
          <p:cNvPr id="89" name="Google Shape;89;p15"/>
          <p:cNvGrpSpPr/>
          <p:nvPr/>
        </p:nvGrpSpPr>
        <p:grpSpPr>
          <a:xfrm>
            <a:off x="350462" y="4652084"/>
            <a:ext cx="610713" cy="263500"/>
            <a:chOff x="-250525" y="1236725"/>
            <a:chExt cx="7322700" cy="3159475"/>
          </a:xfrm>
        </p:grpSpPr>
        <p:sp>
          <p:nvSpPr>
            <p:cNvPr id="90" name="Google Shape;90;p15"/>
            <p:cNvSpPr/>
            <p:nvPr/>
          </p:nvSpPr>
          <p:spPr>
            <a:xfrm>
              <a:off x="2172025" y="2145175"/>
              <a:ext cx="123900" cy="123900"/>
            </a:xfrm>
            <a:custGeom>
              <a:rect b="b" l="l" r="r" t="t"/>
              <a:pathLst>
                <a:path extrusionOk="0" h="4956" w="4956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250525" y="1395000"/>
              <a:ext cx="3413600" cy="2929925"/>
            </a:xfrm>
            <a:custGeom>
              <a:rect b="b" l="l" r="r" t="t"/>
              <a:pathLst>
                <a:path extrusionOk="0" h="117197" w="136544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837525" y="1236725"/>
              <a:ext cx="770825" cy="1411350"/>
            </a:xfrm>
            <a:custGeom>
              <a:rect b="b" l="l" r="r" t="t"/>
              <a:pathLst>
                <a:path extrusionOk="0" h="56454" w="30833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794150" y="1546400"/>
              <a:ext cx="812125" cy="1101200"/>
            </a:xfrm>
            <a:custGeom>
              <a:rect b="b" l="l" r="r" t="t"/>
              <a:pathLst>
                <a:path extrusionOk="0" h="44048" w="32485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654425" y="1278000"/>
              <a:ext cx="523075" cy="1355825"/>
            </a:xfrm>
            <a:custGeom>
              <a:rect b="b" l="l" r="r" t="t"/>
              <a:pathLst>
                <a:path extrusionOk="0" h="54233" w="20923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266950" y="1546400"/>
              <a:ext cx="805225" cy="1101200"/>
            </a:xfrm>
            <a:custGeom>
              <a:rect b="b" l="l" r="r" t="t"/>
              <a:pathLst>
                <a:path extrusionOk="0" h="44048" w="32209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975150" y="2977925"/>
              <a:ext cx="206500" cy="1397100"/>
            </a:xfrm>
            <a:custGeom>
              <a:rect b="b" l="l" r="r" t="t"/>
              <a:pathLst>
                <a:path extrusionOk="0" h="55884" w="826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415625" y="2991675"/>
              <a:ext cx="812125" cy="1383350"/>
            </a:xfrm>
            <a:custGeom>
              <a:rect b="b" l="l" r="r" t="t"/>
              <a:pathLst>
                <a:path extrusionOk="0" h="55334" w="32485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30950" y="3335800"/>
              <a:ext cx="736425" cy="1060400"/>
            </a:xfrm>
            <a:custGeom>
              <a:rect b="b" l="l" r="r" t="t"/>
              <a:pathLst>
                <a:path extrusionOk="0" h="42416" w="29457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1-Teal">
  <p:cSld name="CUSTOM_7_1_3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171975" y="225522"/>
            <a:ext cx="8009700" cy="3126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171975" y="470564"/>
            <a:ext cx="8009700" cy="2814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ntents 2 3">
  <p:cSld name="ONE_COLUMN_TEXT_1_2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5" name="Google Shape;105;p17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106" name="Google Shape;106;p1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" name="Google Shape;107;p1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08" name="Google Shape;108;p1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" name="Google Shape;117;p17"/>
          <p:cNvSpPr txBox="1"/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1800"/>
              <a:buFont typeface="Source Sans Pro SemiBold"/>
              <a:buNone/>
              <a:defRPr sz="1800">
                <a:solidFill>
                  <a:srgbClr val="00B2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2"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ntents 2 3 1">
  <p:cSld name="ONE_COLUMN_TEXT_1_2_3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18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122" name="Google Shape;122;p1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" name="Google Shape;123;p1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24" name="Google Shape;124;p1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" name="Google Shape;133;p18"/>
          <p:cNvSpPr txBox="1"/>
          <p:nvPr>
            <p:ph type="title"/>
          </p:nvPr>
        </p:nvSpPr>
        <p:spPr>
          <a:xfrm>
            <a:off x="360000" y="643800"/>
            <a:ext cx="842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1800"/>
              <a:buFont typeface="Source Sans Pro SemiBold"/>
              <a:buNone/>
              <a:defRPr sz="1800">
                <a:solidFill>
                  <a:srgbClr val="00B2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2"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ntent-Teal">
  <p:cSld name="CUSTOM_7_1_2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171975" y="997400"/>
            <a:ext cx="8795700" cy="3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171975" y="225522"/>
            <a:ext cx="8009700" cy="3126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2" type="subTitle"/>
          </p:nvPr>
        </p:nvSpPr>
        <p:spPr>
          <a:xfrm>
            <a:off x="171975" y="470564"/>
            <a:ext cx="8009700" cy="2814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 1">
  <p:cSld name="TITLE_1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2">
            <a:alphaModFix/>
          </a:blip>
          <a:srcRect b="0" l="4664" r="43677" t="0"/>
          <a:stretch/>
        </p:blipFill>
        <p:spPr>
          <a:xfrm>
            <a:off x="6098399" y="0"/>
            <a:ext cx="306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360000" y="2910325"/>
            <a:ext cx="839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457200" y="2819400"/>
            <a:ext cx="1066800" cy="762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0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147" name="Google Shape;147;p2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2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49" name="Google Shape;149;p2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 1">
  <p:cSld name="CUSTOM_1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0" y="0"/>
            <a:ext cx="56781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21"/>
          <p:cNvCxnSpPr/>
          <p:nvPr/>
        </p:nvCxnSpPr>
        <p:spPr>
          <a:xfrm>
            <a:off x="645050" y="2286725"/>
            <a:ext cx="20880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1"/>
          <p:cNvSpPr/>
          <p:nvPr/>
        </p:nvSpPr>
        <p:spPr>
          <a:xfrm rot="10800000">
            <a:off x="2957875" y="-76050"/>
            <a:ext cx="2304600" cy="5138400"/>
          </a:xfrm>
          <a:prstGeom prst="rtTriangle">
            <a:avLst/>
          </a:prstGeom>
          <a:solidFill>
            <a:srgbClr val="27B3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 flipH="1">
            <a:off x="2957850" y="-1845350"/>
            <a:ext cx="3048300" cy="6989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497700" y="1119508"/>
            <a:ext cx="27315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1" type="subTitle"/>
          </p:nvPr>
        </p:nvSpPr>
        <p:spPr>
          <a:xfrm>
            <a:off x="571800" y="2476075"/>
            <a:ext cx="2731500" cy="13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2" type="body"/>
          </p:nvPr>
        </p:nvSpPr>
        <p:spPr>
          <a:xfrm>
            <a:off x="5275075" y="657900"/>
            <a:ext cx="3385200" cy="3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grpSp>
        <p:nvGrpSpPr>
          <p:cNvPr id="166" name="Google Shape;166;p21"/>
          <p:cNvGrpSpPr/>
          <p:nvPr/>
        </p:nvGrpSpPr>
        <p:grpSpPr>
          <a:xfrm>
            <a:off x="350462" y="4652084"/>
            <a:ext cx="610713" cy="263500"/>
            <a:chOff x="-250525" y="1236725"/>
            <a:chExt cx="7322700" cy="3159475"/>
          </a:xfrm>
        </p:grpSpPr>
        <p:sp>
          <p:nvSpPr>
            <p:cNvPr id="167" name="Google Shape;167;p21"/>
            <p:cNvSpPr/>
            <p:nvPr/>
          </p:nvSpPr>
          <p:spPr>
            <a:xfrm>
              <a:off x="2172025" y="2145175"/>
              <a:ext cx="123900" cy="123900"/>
            </a:xfrm>
            <a:custGeom>
              <a:rect b="b" l="l" r="r" t="t"/>
              <a:pathLst>
                <a:path extrusionOk="0" h="4956" w="4956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-250525" y="1395000"/>
              <a:ext cx="3413600" cy="2929925"/>
            </a:xfrm>
            <a:custGeom>
              <a:rect b="b" l="l" r="r" t="t"/>
              <a:pathLst>
                <a:path extrusionOk="0" h="117197" w="136544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837525" y="1236725"/>
              <a:ext cx="770825" cy="1411350"/>
            </a:xfrm>
            <a:custGeom>
              <a:rect b="b" l="l" r="r" t="t"/>
              <a:pathLst>
                <a:path extrusionOk="0" h="56454" w="30833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4794150" y="1546400"/>
              <a:ext cx="812125" cy="1101200"/>
            </a:xfrm>
            <a:custGeom>
              <a:rect b="b" l="l" r="r" t="t"/>
              <a:pathLst>
                <a:path extrusionOk="0" h="44048" w="32485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5654425" y="1278000"/>
              <a:ext cx="523075" cy="1355825"/>
            </a:xfrm>
            <a:custGeom>
              <a:rect b="b" l="l" r="r" t="t"/>
              <a:pathLst>
                <a:path extrusionOk="0" h="54233" w="20923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6266950" y="1546400"/>
              <a:ext cx="805225" cy="1101200"/>
            </a:xfrm>
            <a:custGeom>
              <a:rect b="b" l="l" r="r" t="t"/>
              <a:pathLst>
                <a:path extrusionOk="0" h="44048" w="32209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3975150" y="2977925"/>
              <a:ext cx="206500" cy="1397100"/>
            </a:xfrm>
            <a:custGeom>
              <a:rect b="b" l="l" r="r" t="t"/>
              <a:pathLst>
                <a:path extrusionOk="0" h="55884" w="826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4415625" y="2991675"/>
              <a:ext cx="812125" cy="1383350"/>
            </a:xfrm>
            <a:custGeom>
              <a:rect b="b" l="l" r="r" t="t"/>
              <a:pathLst>
                <a:path extrusionOk="0" h="55334" w="32485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5330950" y="3335800"/>
              <a:ext cx="736425" cy="1060400"/>
            </a:xfrm>
            <a:custGeom>
              <a:rect b="b" l="l" r="r" t="t"/>
              <a:pathLst>
                <a:path extrusionOk="0" h="42416" w="29457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2 1">
  <p:cSld name="TITLE_2_1">
    <p:bg>
      <p:bgPr>
        <a:solidFill>
          <a:srgbClr val="440099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8" name="Google Shape;178;p22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179" name="Google Shape;179;p2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" name="Google Shape;180;p2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81" name="Google Shape;181;p2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0" name="Google Shape;190;p22"/>
          <p:cNvSpPr txBox="1"/>
          <p:nvPr>
            <p:ph idx="1" type="subTitle"/>
          </p:nvPr>
        </p:nvSpPr>
        <p:spPr>
          <a:xfrm>
            <a:off x="2481300" y="1770901"/>
            <a:ext cx="4001400" cy="16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ntents 1">
  <p:cSld name="ONE_COLUMN_TEXT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3"/>
          <p:cNvSpPr txBox="1"/>
          <p:nvPr>
            <p:ph idx="2" type="title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grpSp>
        <p:nvGrpSpPr>
          <p:cNvPr id="195" name="Google Shape;195;p23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196" name="Google Shape;196;p2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" name="Google Shape;197;p2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98" name="Google Shape;198;p2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2 1 1">
  <p:cSld name="TITLE_2_1_1">
    <p:bg>
      <p:bgPr>
        <a:solidFill>
          <a:srgbClr val="440099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9" name="Google Shape;209;p24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210" name="Google Shape;210;p2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2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12" name="Google Shape;212;p2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1" name="Google Shape;221;p24"/>
          <p:cNvSpPr txBox="1"/>
          <p:nvPr>
            <p:ph idx="1" type="subTitle"/>
          </p:nvPr>
        </p:nvSpPr>
        <p:spPr>
          <a:xfrm>
            <a:off x="2481300" y="1770901"/>
            <a:ext cx="4001400" cy="16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2 1 1 1">
  <p:cSld name="TITLE_2_1_1_1">
    <p:bg>
      <p:bgPr>
        <a:solidFill>
          <a:srgbClr val="2AB1AC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4" name="Google Shape;224;p25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225" name="Google Shape;225;p2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" name="Google Shape;226;p2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27" name="Google Shape;227;p2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6" name="Google Shape;236;p25"/>
          <p:cNvSpPr txBox="1"/>
          <p:nvPr>
            <p:ph idx="1" type="subTitle"/>
          </p:nvPr>
        </p:nvSpPr>
        <p:spPr>
          <a:xfrm>
            <a:off x="2481300" y="1770901"/>
            <a:ext cx="4001400" cy="16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ntents 1 1">
  <p:cSld name="ONE_COLUMN_TEXT_1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6"/>
          <p:cNvSpPr txBox="1"/>
          <p:nvPr>
            <p:ph idx="2" type="title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360000" y="1389600"/>
            <a:ext cx="4122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2" name="Google Shape;242;p26"/>
          <p:cNvSpPr txBox="1"/>
          <p:nvPr>
            <p:ph idx="3" type="body"/>
          </p:nvPr>
        </p:nvSpPr>
        <p:spPr>
          <a:xfrm>
            <a:off x="4662000" y="1389600"/>
            <a:ext cx="4122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243" name="Google Shape;243;p26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244" name="Google Shape;244;p2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" name="Google Shape;245;p2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46" name="Google Shape;246;p2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Front Page (Magenta) 2">
  <p:cSld name="TITLE_3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2844975" y="3343625"/>
            <a:ext cx="5000100" cy="1806000"/>
          </a:xfrm>
          <a:prstGeom prst="rtTriangle">
            <a:avLst/>
          </a:prstGeom>
          <a:solidFill>
            <a:srgbClr val="FF58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2">
            <a:alphaModFix/>
          </a:blip>
          <a:srcRect b="-105" l="0" r="-40075" t="12355"/>
          <a:stretch/>
        </p:blipFill>
        <p:spPr>
          <a:xfrm flipH="1">
            <a:off x="-1581325" y="-6075"/>
            <a:ext cx="5474100" cy="515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>
            <p:ph idx="1" type="subTitle"/>
          </p:nvPr>
        </p:nvSpPr>
        <p:spPr>
          <a:xfrm>
            <a:off x="4074475" y="2738700"/>
            <a:ext cx="3925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9" name="Google Shape;259;p27"/>
          <p:cNvSpPr txBox="1"/>
          <p:nvPr>
            <p:ph type="title"/>
          </p:nvPr>
        </p:nvSpPr>
        <p:spPr>
          <a:xfrm>
            <a:off x="4048850" y="862475"/>
            <a:ext cx="42483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0" name="Google Shape;260;p27"/>
          <p:cNvSpPr txBox="1"/>
          <p:nvPr>
            <p:ph idx="2" type="subTitle"/>
          </p:nvPr>
        </p:nvSpPr>
        <p:spPr>
          <a:xfrm>
            <a:off x="4074475" y="390925"/>
            <a:ext cx="3439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D40F7D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ide Panel 1">
  <p:cSld name="CUSTOM_5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/>
          <p:nvPr/>
        </p:nvSpPr>
        <p:spPr>
          <a:xfrm flipH="1" rot="5400000">
            <a:off x="-1213562" y="1198413"/>
            <a:ext cx="5155800" cy="2728625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/>
          <p:cNvSpPr txBox="1"/>
          <p:nvPr>
            <p:ph type="title"/>
          </p:nvPr>
        </p:nvSpPr>
        <p:spPr>
          <a:xfrm>
            <a:off x="323600" y="301600"/>
            <a:ext cx="21948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4" name="Google Shape;264;p28"/>
          <p:cNvSpPr txBox="1"/>
          <p:nvPr>
            <p:ph idx="1" type="subTitle"/>
          </p:nvPr>
        </p:nvSpPr>
        <p:spPr>
          <a:xfrm>
            <a:off x="354875" y="769850"/>
            <a:ext cx="19380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65" name="Google Shape;265;p28"/>
          <p:cNvSpPr txBox="1"/>
          <p:nvPr>
            <p:ph idx="2" type="body"/>
          </p:nvPr>
        </p:nvSpPr>
        <p:spPr>
          <a:xfrm>
            <a:off x="3323075" y="301600"/>
            <a:ext cx="5136300" cy="20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Front Page (Navy)">
  <p:cSld name="TITLE_2_1_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862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-4450" y="-6075"/>
            <a:ext cx="6285425" cy="5155650"/>
          </a:xfrm>
          <a:custGeom>
            <a:rect b="b" l="l" r="r" t="t"/>
            <a:pathLst>
              <a:path extrusionOk="0" h="206226" w="251417">
                <a:moveTo>
                  <a:pt x="0" y="146"/>
                </a:moveTo>
                <a:lnTo>
                  <a:pt x="0" y="206226"/>
                </a:lnTo>
                <a:lnTo>
                  <a:pt x="172857" y="206226"/>
                </a:lnTo>
                <a:lnTo>
                  <a:pt x="2514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9" name="Google Shape;269;p29"/>
          <p:cNvSpPr txBox="1"/>
          <p:nvPr>
            <p:ph idx="1" type="subTitle"/>
          </p:nvPr>
        </p:nvSpPr>
        <p:spPr>
          <a:xfrm>
            <a:off x="349225" y="2738700"/>
            <a:ext cx="3925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0" name="Google Shape;270;p29"/>
          <p:cNvSpPr txBox="1"/>
          <p:nvPr>
            <p:ph type="title"/>
          </p:nvPr>
        </p:nvSpPr>
        <p:spPr>
          <a:xfrm>
            <a:off x="323600" y="862475"/>
            <a:ext cx="42483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1" name="Google Shape;271;p29"/>
          <p:cNvSpPr txBox="1"/>
          <p:nvPr>
            <p:ph idx="2" type="subTitle"/>
          </p:nvPr>
        </p:nvSpPr>
        <p:spPr>
          <a:xfrm>
            <a:off x="349225" y="390925"/>
            <a:ext cx="3439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2" name="Google Shape;272;p29"/>
          <p:cNvSpPr txBox="1"/>
          <p:nvPr/>
        </p:nvSpPr>
        <p:spPr>
          <a:xfrm>
            <a:off x="354875" y="4642050"/>
            <a:ext cx="38472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</a:rPr>
              <a:t>©2020 dataiku, Inc. | dataiku.com | contact@dataiku.com | @dataiku</a:t>
            </a:r>
            <a:endParaRPr sz="1200"/>
          </a:p>
        </p:txBody>
      </p:sp>
      <p:grpSp>
        <p:nvGrpSpPr>
          <p:cNvPr id="273" name="Google Shape;273;p29"/>
          <p:cNvGrpSpPr/>
          <p:nvPr/>
        </p:nvGrpSpPr>
        <p:grpSpPr>
          <a:xfrm>
            <a:off x="8355724" y="132600"/>
            <a:ext cx="788151" cy="319450"/>
            <a:chOff x="8355724" y="132600"/>
            <a:chExt cx="788151" cy="319450"/>
          </a:xfrm>
        </p:grpSpPr>
        <p:sp>
          <p:nvSpPr>
            <p:cNvPr id="274" name="Google Shape;274;p29"/>
            <p:cNvSpPr/>
            <p:nvPr/>
          </p:nvSpPr>
          <p:spPr>
            <a:xfrm rot="-5400000">
              <a:off x="8595325" y="-96500"/>
              <a:ext cx="319200" cy="7779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5" name="Google Shape;27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5724" y="132600"/>
              <a:ext cx="614375" cy="315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ntent">
  <p:cSld name="CUSTOM_7_1_2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idx="1" type="subTitle"/>
          </p:nvPr>
        </p:nvSpPr>
        <p:spPr>
          <a:xfrm>
            <a:off x="171975" y="997400"/>
            <a:ext cx="8795700" cy="3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0"/>
          <p:cNvSpPr txBox="1"/>
          <p:nvPr>
            <p:ph type="title"/>
          </p:nvPr>
        </p:nvSpPr>
        <p:spPr>
          <a:xfrm>
            <a:off x="171975" y="225522"/>
            <a:ext cx="8009700" cy="3126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2" type="subTitle"/>
          </p:nvPr>
        </p:nvSpPr>
        <p:spPr>
          <a:xfrm>
            <a:off x="171975" y="470564"/>
            <a:ext cx="8009700" cy="2814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 bis">
  <p:cSld name="Titre et contenu bi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628650" y="273844"/>
            <a:ext cx="7886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628650" y="1319645"/>
            <a:ext cx="78867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rm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84" name="Google Shape;284;p31"/>
          <p:cNvSpPr txBox="1"/>
          <p:nvPr>
            <p:ph idx="2" type="body"/>
          </p:nvPr>
        </p:nvSpPr>
        <p:spPr>
          <a:xfrm>
            <a:off x="628650" y="815578"/>
            <a:ext cx="7886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rm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85" name="Google Shape;285;p31"/>
          <p:cNvSpPr txBox="1"/>
          <p:nvPr>
            <p:ph idx="12" type="sldNum"/>
          </p:nvPr>
        </p:nvSpPr>
        <p:spPr>
          <a:xfrm>
            <a:off x="7558396" y="4803234"/>
            <a:ext cx="205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 lnSpcReduction="1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8F8E8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E8E"/>
              </a:buClr>
              <a:buSzPts val="900"/>
              <a:buFont typeface="Source Sans Pro"/>
              <a:buNone/>
              <a:defRPr b="0" i="0" sz="900" u="none" cap="none" strike="noStrike">
                <a:solidFill>
                  <a:srgbClr val="8F8E8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E8E"/>
              </a:buClr>
              <a:buSzPts val="900"/>
              <a:buFont typeface="Source Sans Pro"/>
              <a:buNone/>
              <a:defRPr b="0" i="0" sz="900" u="none" cap="none" strike="noStrike">
                <a:solidFill>
                  <a:srgbClr val="8F8E8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E8E"/>
              </a:buClr>
              <a:buSzPts val="900"/>
              <a:buFont typeface="Source Sans Pro"/>
              <a:buNone/>
              <a:defRPr b="0" i="0" sz="900" u="none" cap="none" strike="noStrike">
                <a:solidFill>
                  <a:srgbClr val="8F8E8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E8E"/>
              </a:buClr>
              <a:buSzPts val="900"/>
              <a:buFont typeface="Source Sans Pro"/>
              <a:buNone/>
              <a:defRPr b="0" i="0" sz="900" u="none" cap="none" strike="noStrike">
                <a:solidFill>
                  <a:srgbClr val="8F8E8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E8E"/>
              </a:buClr>
              <a:buSzPts val="900"/>
              <a:buFont typeface="Source Sans Pro"/>
              <a:buNone/>
              <a:defRPr b="0" i="0" sz="900" u="none" cap="none" strike="noStrike">
                <a:solidFill>
                  <a:srgbClr val="8F8E8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E8E"/>
              </a:buClr>
              <a:buSzPts val="900"/>
              <a:buFont typeface="Source Sans Pro"/>
              <a:buNone/>
              <a:defRPr b="0" i="0" sz="900" u="none" cap="none" strike="noStrike">
                <a:solidFill>
                  <a:srgbClr val="8F8E8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E8E"/>
              </a:buClr>
              <a:buSzPts val="900"/>
              <a:buFont typeface="Source Sans Pro"/>
              <a:buNone/>
              <a:defRPr b="0" i="0" sz="900" u="none" cap="none" strike="noStrike">
                <a:solidFill>
                  <a:srgbClr val="8F8E8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E8E"/>
              </a:buClr>
              <a:buSzPts val="900"/>
              <a:buFont typeface="Source Sans Pro"/>
              <a:buNone/>
              <a:defRPr b="0" i="0" sz="900" u="none" cap="none" strike="noStrike">
                <a:solidFill>
                  <a:srgbClr val="8F8E8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E8E"/>
              </a:buClr>
              <a:buSzPts val="900"/>
              <a:buFont typeface="Source Sans Pro"/>
              <a:buNone/>
              <a:defRPr b="0" i="0" sz="900" u="none" cap="none" strike="noStrike">
                <a:solidFill>
                  <a:srgbClr val="8F8E8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 2">
  <p:cSld name="Titre et contenu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628650" y="273844"/>
            <a:ext cx="7886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ource Sans Pro Light"/>
              <a:buNone/>
              <a:defRPr b="0" i="0" sz="30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628650" y="1319645"/>
            <a:ext cx="78867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93" name="Google Shape;293;p33"/>
          <p:cNvSpPr txBox="1"/>
          <p:nvPr>
            <p:ph idx="2" type="body"/>
          </p:nvPr>
        </p:nvSpPr>
        <p:spPr>
          <a:xfrm>
            <a:off x="628650" y="815578"/>
            <a:ext cx="7886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0" y="4935750"/>
            <a:ext cx="2580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10000"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 2 1">
  <p:cSld name="Titre et contenu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628650" y="273844"/>
            <a:ext cx="7886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ource Sans Pro Light"/>
              <a:buNone/>
              <a:defRPr b="0" i="0" sz="30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Source Sans Pro Light"/>
              <a:buNone/>
              <a:defRPr b="0" i="0" sz="3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628650" y="1319645"/>
            <a:ext cx="78867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98" name="Google Shape;298;p34"/>
          <p:cNvSpPr txBox="1"/>
          <p:nvPr>
            <p:ph idx="2" type="body"/>
          </p:nvPr>
        </p:nvSpPr>
        <p:spPr>
          <a:xfrm>
            <a:off x="628650" y="815578"/>
            <a:ext cx="7886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0" y="4935750"/>
            <a:ext cx="2580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10000"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 bis 1">
  <p:cSld name="Titre et contenu bi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628650" y="273844"/>
            <a:ext cx="7886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  <a:defRPr b="0" i="0" sz="27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02" name="Google Shape;302;p35"/>
          <p:cNvSpPr txBox="1"/>
          <p:nvPr>
            <p:ph idx="1" type="body"/>
          </p:nvPr>
        </p:nvSpPr>
        <p:spPr>
          <a:xfrm>
            <a:off x="628650" y="1319645"/>
            <a:ext cx="78867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rm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03" name="Google Shape;303;p35"/>
          <p:cNvSpPr txBox="1"/>
          <p:nvPr>
            <p:ph idx="2" type="body"/>
          </p:nvPr>
        </p:nvSpPr>
        <p:spPr>
          <a:xfrm>
            <a:off x="628650" y="815578"/>
            <a:ext cx="7886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rm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04" name="Google Shape;304;p35"/>
          <p:cNvSpPr txBox="1"/>
          <p:nvPr>
            <p:ph idx="12" type="sldNum"/>
          </p:nvPr>
        </p:nvSpPr>
        <p:spPr>
          <a:xfrm>
            <a:off x="7558396" y="4803234"/>
            <a:ext cx="205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 lnSpcReduction="1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  <a:defRPr b="0" i="0" sz="900" u="none" cap="none" strike="noStrike">
                <a:solidFill>
                  <a:srgbClr val="90909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8F8E8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LE_AND_BODY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628650" y="273844"/>
            <a:ext cx="7886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1" type="body"/>
          </p:nvPr>
        </p:nvSpPr>
        <p:spPr>
          <a:xfrm>
            <a:off x="628650" y="1319646"/>
            <a:ext cx="78867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 sz="1800"/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08" name="Google Shape;308;p36"/>
          <p:cNvSpPr txBox="1"/>
          <p:nvPr>
            <p:ph idx="2" type="body"/>
          </p:nvPr>
        </p:nvSpPr>
        <p:spPr>
          <a:xfrm>
            <a:off x="628650" y="815578"/>
            <a:ext cx="7886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Source Sans Pro"/>
              <a:buNone/>
              <a:defRPr sz="2800">
                <a:solidFill>
                  <a:srgbClr val="20A59E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12" type="sldNum"/>
          </p:nvPr>
        </p:nvSpPr>
        <p:spPr>
          <a:xfrm>
            <a:off x="6457950" y="4767263"/>
            <a:ext cx="130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8F8E8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ntents 1 2">
  <p:cSld name="ONE_COLUMN_TEXT_1_1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312" name="Google Shape;3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7"/>
          <p:cNvSpPr txBox="1"/>
          <p:nvPr>
            <p:ph idx="2" type="title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360000" y="1389600"/>
            <a:ext cx="4122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37"/>
          <p:cNvSpPr txBox="1"/>
          <p:nvPr>
            <p:ph idx="3" type="body"/>
          </p:nvPr>
        </p:nvSpPr>
        <p:spPr>
          <a:xfrm>
            <a:off x="4662000" y="1389600"/>
            <a:ext cx="4122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16" name="Google Shape;316;p37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317" name="Google Shape;317;p3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" name="Google Shape;318;p3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ntents 1 2 1">
  <p:cSld name="ONE_COLUMN_TEXT_1_1_3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330" name="Google Shape;33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38"/>
          <p:cNvSpPr txBox="1"/>
          <p:nvPr>
            <p:ph idx="2" type="title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grpSp>
        <p:nvGrpSpPr>
          <p:cNvPr id="332" name="Google Shape;332;p38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333" name="Google Shape;333;p3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4" name="Google Shape;334;p3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35" name="Google Shape;335;p3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ntents 1 1 1">
  <p:cSld name="ONE_COLUMN_TEXT_1_1_2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346" name="Google Shape;34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39"/>
          <p:cNvSpPr txBox="1"/>
          <p:nvPr>
            <p:ph idx="2" type="title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grpSp>
        <p:nvGrpSpPr>
          <p:cNvPr id="348" name="Google Shape;348;p39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349" name="Google Shape;349;p3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0" name="Google Shape;350;p3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51" name="Google Shape;351;p3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rect b="b" l="l" r="r" t="t"/>
                <a:pathLst>
                  <a:path extrusionOk="0" h="4956" w="4956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rect b="b" l="l" r="r" t="t"/>
                <a:pathLst>
                  <a:path extrusionOk="0" h="117197" w="136544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rect b="b" l="l" r="r" t="t"/>
                <a:pathLst>
                  <a:path extrusionOk="0" h="56454" w="30833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rect b="b" l="l" r="r" t="t"/>
                <a:pathLst>
                  <a:path extrusionOk="0" h="44048" w="32485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rect b="b" l="l" r="r" t="t"/>
                <a:pathLst>
                  <a:path extrusionOk="0" h="54233" w="20923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rect b="b" l="l" r="r" t="t"/>
                <a:pathLst>
                  <a:path extrusionOk="0" h="44048" w="32209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rect b="b" l="l" r="r" t="t"/>
                <a:pathLst>
                  <a:path extrusionOk="0" h="55884" w="826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rect b="b" l="l" r="r" t="t"/>
                <a:pathLst>
                  <a:path extrusionOk="0" h="55334" w="32485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rect b="b" l="l" r="r" t="t"/>
                <a:pathLst>
                  <a:path extrusionOk="0" h="42416" w="29457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gif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46.png"/><Relationship Id="rId7" Type="http://schemas.openxmlformats.org/officeDocument/2006/relationships/image" Target="../media/image4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72.png"/><Relationship Id="rId4" Type="http://schemas.openxmlformats.org/officeDocument/2006/relationships/image" Target="../media/image17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8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7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7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7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7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8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s://dl.dataiku.com/#/?id=P67HgQYZN30RKPi0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76.png"/><Relationship Id="rId4" Type="http://schemas.openxmlformats.org/officeDocument/2006/relationships/image" Target="../media/image19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9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7.jp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8" Type="http://schemas.openxmlformats.org/officeDocument/2006/relationships/image" Target="../media/image50.png"/><Relationship Id="rId11" Type="http://schemas.openxmlformats.org/officeDocument/2006/relationships/image" Target="../media/image52.png"/><Relationship Id="rId10" Type="http://schemas.openxmlformats.org/officeDocument/2006/relationships/image" Target="../media/image45.png"/><Relationship Id="rId13" Type="http://schemas.openxmlformats.org/officeDocument/2006/relationships/image" Target="../media/image49.png"/><Relationship Id="rId12" Type="http://schemas.openxmlformats.org/officeDocument/2006/relationships/image" Target="../media/image48.jpg"/><Relationship Id="rId14" Type="http://schemas.openxmlformats.org/officeDocument/2006/relationships/image" Target="../media/image5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80.png"/><Relationship Id="rId4" Type="http://schemas.openxmlformats.org/officeDocument/2006/relationships/image" Target="../media/image190.png"/><Relationship Id="rId5" Type="http://schemas.openxmlformats.org/officeDocument/2006/relationships/image" Target="../media/image19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8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7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7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84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Relationship Id="rId11" Type="http://schemas.openxmlformats.org/officeDocument/2006/relationships/image" Target="../media/image42.png"/><Relationship Id="rId10" Type="http://schemas.openxmlformats.org/officeDocument/2006/relationships/image" Target="../media/image37.png"/><Relationship Id="rId13" Type="http://schemas.openxmlformats.org/officeDocument/2006/relationships/image" Target="../media/image39.png"/><Relationship Id="rId12" Type="http://schemas.openxmlformats.org/officeDocument/2006/relationships/image" Target="../media/image40.png"/><Relationship Id="rId15" Type="http://schemas.openxmlformats.org/officeDocument/2006/relationships/image" Target="../media/image47.jpg"/><Relationship Id="rId14" Type="http://schemas.openxmlformats.org/officeDocument/2006/relationships/image" Target="../media/image50.png"/><Relationship Id="rId17" Type="http://schemas.openxmlformats.org/officeDocument/2006/relationships/image" Target="../media/image52.png"/><Relationship Id="rId16" Type="http://schemas.openxmlformats.org/officeDocument/2006/relationships/image" Target="../media/image45.png"/><Relationship Id="rId19" Type="http://schemas.openxmlformats.org/officeDocument/2006/relationships/image" Target="../media/image49.png"/><Relationship Id="rId18" Type="http://schemas.openxmlformats.org/officeDocument/2006/relationships/image" Target="../media/image48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7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8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7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8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5.xml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.jpg"/><Relationship Id="rId22" Type="http://schemas.openxmlformats.org/officeDocument/2006/relationships/image" Target="../media/image52.png"/><Relationship Id="rId21" Type="http://schemas.openxmlformats.org/officeDocument/2006/relationships/image" Target="../media/image45.png"/><Relationship Id="rId24" Type="http://schemas.openxmlformats.org/officeDocument/2006/relationships/image" Target="../media/image49.png"/><Relationship Id="rId23" Type="http://schemas.openxmlformats.org/officeDocument/2006/relationships/image" Target="../media/image48.jp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54.png"/><Relationship Id="rId9" Type="http://schemas.openxmlformats.org/officeDocument/2006/relationships/image" Target="../media/image30.png"/><Relationship Id="rId25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57.png"/><Relationship Id="rId11" Type="http://schemas.openxmlformats.org/officeDocument/2006/relationships/image" Target="../media/image32.png"/><Relationship Id="rId10" Type="http://schemas.openxmlformats.org/officeDocument/2006/relationships/image" Target="../media/image35.png"/><Relationship Id="rId13" Type="http://schemas.openxmlformats.org/officeDocument/2006/relationships/image" Target="../media/image33.png"/><Relationship Id="rId12" Type="http://schemas.openxmlformats.org/officeDocument/2006/relationships/image" Target="../media/image31.png"/><Relationship Id="rId15" Type="http://schemas.openxmlformats.org/officeDocument/2006/relationships/image" Target="../media/image37.png"/><Relationship Id="rId14" Type="http://schemas.openxmlformats.org/officeDocument/2006/relationships/image" Target="../media/image38.png"/><Relationship Id="rId17" Type="http://schemas.openxmlformats.org/officeDocument/2006/relationships/image" Target="../media/image40.png"/><Relationship Id="rId16" Type="http://schemas.openxmlformats.org/officeDocument/2006/relationships/image" Target="../media/image42.png"/><Relationship Id="rId19" Type="http://schemas.openxmlformats.org/officeDocument/2006/relationships/image" Target="../media/image50.png"/><Relationship Id="rId18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5" Type="http://schemas.openxmlformats.org/officeDocument/2006/relationships/image" Target="../media/image17.jpg"/><Relationship Id="rId6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5" Type="http://schemas.openxmlformats.org/officeDocument/2006/relationships/image" Target="../media/image17.jpg"/><Relationship Id="rId6" Type="http://schemas.openxmlformats.org/officeDocument/2006/relationships/image" Target="../media/image15.jpg"/><Relationship Id="rId7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75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Relationship Id="rId7" Type="http://schemas.openxmlformats.org/officeDocument/2006/relationships/image" Target="../media/image81.png"/><Relationship Id="rId8" Type="http://schemas.openxmlformats.org/officeDocument/2006/relationships/image" Target="../media/image7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0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7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Relationship Id="rId5" Type="http://schemas.openxmlformats.org/officeDocument/2006/relationships/image" Target="../media/image7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9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0.png"/><Relationship Id="rId11" Type="http://schemas.openxmlformats.org/officeDocument/2006/relationships/image" Target="../media/image6.png"/><Relationship Id="rId10" Type="http://schemas.openxmlformats.org/officeDocument/2006/relationships/image" Target="../media/image43.png"/><Relationship Id="rId13" Type="http://schemas.openxmlformats.org/officeDocument/2006/relationships/image" Target="../media/image16.png"/><Relationship Id="rId12" Type="http://schemas.openxmlformats.org/officeDocument/2006/relationships/image" Target="../media/image11.png"/><Relationship Id="rId15" Type="http://schemas.openxmlformats.org/officeDocument/2006/relationships/image" Target="../media/image63.png"/><Relationship Id="rId14" Type="http://schemas.openxmlformats.org/officeDocument/2006/relationships/image" Target="../media/image7.png"/><Relationship Id="rId17" Type="http://schemas.openxmlformats.org/officeDocument/2006/relationships/image" Target="../media/image25.png"/><Relationship Id="rId16" Type="http://schemas.openxmlformats.org/officeDocument/2006/relationships/image" Target="../media/image9.png"/><Relationship Id="rId1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l.dataiku.com/#/?id=zS9LdHdiW93VslNE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6.png"/><Relationship Id="rId4" Type="http://schemas.openxmlformats.org/officeDocument/2006/relationships/image" Target="../media/image10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4.png"/><Relationship Id="rId4" Type="http://schemas.openxmlformats.org/officeDocument/2006/relationships/image" Target="../media/image8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5.png"/><Relationship Id="rId4" Type="http://schemas.openxmlformats.org/officeDocument/2006/relationships/image" Target="../media/image110.png"/><Relationship Id="rId5" Type="http://schemas.openxmlformats.org/officeDocument/2006/relationships/image" Target="../media/image10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Relationship Id="rId5" Type="http://schemas.openxmlformats.org/officeDocument/2006/relationships/image" Target="../media/image1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4.png"/><Relationship Id="rId4" Type="http://schemas.openxmlformats.org/officeDocument/2006/relationships/image" Target="../media/image10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8.png"/><Relationship Id="rId4" Type="http://schemas.openxmlformats.org/officeDocument/2006/relationships/image" Target="../media/image1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8.png"/><Relationship Id="rId4" Type="http://schemas.openxmlformats.org/officeDocument/2006/relationships/image" Target="../media/image115.png"/><Relationship Id="rId5" Type="http://schemas.openxmlformats.org/officeDocument/2006/relationships/image" Target="../media/image1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8.png"/><Relationship Id="rId4" Type="http://schemas.openxmlformats.org/officeDocument/2006/relationships/image" Target="../media/image1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2.png"/><Relationship Id="rId4" Type="http://schemas.openxmlformats.org/officeDocument/2006/relationships/image" Target="../media/image12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5.png"/><Relationship Id="rId4" Type="http://schemas.openxmlformats.org/officeDocument/2006/relationships/image" Target="../media/image1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6.png"/><Relationship Id="rId4" Type="http://schemas.openxmlformats.org/officeDocument/2006/relationships/image" Target="../media/image1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5" Type="http://schemas.openxmlformats.org/officeDocument/2006/relationships/image" Target="../media/image17.jpg"/><Relationship Id="rId6" Type="http://schemas.openxmlformats.org/officeDocument/2006/relationships/image" Target="../media/image1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6.png"/><Relationship Id="rId4" Type="http://schemas.openxmlformats.org/officeDocument/2006/relationships/image" Target="../media/image1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4.png"/><Relationship Id="rId4" Type="http://schemas.openxmlformats.org/officeDocument/2006/relationships/image" Target="../media/image123.png"/><Relationship Id="rId5" Type="http://schemas.openxmlformats.org/officeDocument/2006/relationships/image" Target="../media/image13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9.png"/><Relationship Id="rId4" Type="http://schemas.openxmlformats.org/officeDocument/2006/relationships/image" Target="../media/image144.png"/><Relationship Id="rId5" Type="http://schemas.openxmlformats.org/officeDocument/2006/relationships/image" Target="../media/image1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1.png"/><Relationship Id="rId4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2.png"/><Relationship Id="rId4" Type="http://schemas.openxmlformats.org/officeDocument/2006/relationships/image" Target="../media/image139.png"/><Relationship Id="rId5" Type="http://schemas.openxmlformats.org/officeDocument/2006/relationships/image" Target="../media/image13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4.png"/><Relationship Id="rId4" Type="http://schemas.openxmlformats.org/officeDocument/2006/relationships/image" Target="../media/image13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5" Type="http://schemas.openxmlformats.org/officeDocument/2006/relationships/image" Target="../media/image17.jpg"/><Relationship Id="rId6" Type="http://schemas.openxmlformats.org/officeDocument/2006/relationships/image" Target="../media/image15.jpg"/><Relationship Id="rId7" Type="http://schemas.openxmlformats.org/officeDocument/2006/relationships/image" Target="../media/image8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7.png"/><Relationship Id="rId4" Type="http://schemas.openxmlformats.org/officeDocument/2006/relationships/image" Target="../media/image14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3.png"/><Relationship Id="rId4" Type="http://schemas.openxmlformats.org/officeDocument/2006/relationships/image" Target="../media/image16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6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61.png"/><Relationship Id="rId4" Type="http://schemas.openxmlformats.org/officeDocument/2006/relationships/image" Target="../media/image159.png"/><Relationship Id="rId5" Type="http://schemas.openxmlformats.org/officeDocument/2006/relationships/hyperlink" Target="http://www.navan.name/roc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6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67.png"/><Relationship Id="rId4" Type="http://schemas.openxmlformats.org/officeDocument/2006/relationships/image" Target="../media/image16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8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70.png"/><Relationship Id="rId4" Type="http://schemas.openxmlformats.org/officeDocument/2006/relationships/image" Target="../media/image1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/>
        </p:nvSpPr>
        <p:spPr>
          <a:xfrm>
            <a:off x="2505225" y="450330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360" y="1897750"/>
            <a:ext cx="3193890" cy="19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50" y="3369775"/>
            <a:ext cx="1563387" cy="99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1" name="Google Shape;65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450" y="2038350"/>
            <a:ext cx="2048975" cy="130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Picture 11" id="652" name="Google Shape;652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3200" y="3390297"/>
            <a:ext cx="1826238" cy="995840"/>
          </a:xfrm>
          <a:prstGeom prst="rect">
            <a:avLst/>
          </a:prstGeom>
          <a:noFill/>
          <a:ln>
            <a:noFill/>
          </a:ln>
          <a:effectLst>
            <a:outerShdw blurRad="50800" rotWithShape="0" dir="18900000" dist="38100">
              <a:srgbClr val="000000">
                <a:alpha val="40000"/>
              </a:srgbClr>
            </a:outerShdw>
          </a:effectLst>
        </p:spPr>
      </p:pic>
      <p:sp>
        <p:nvSpPr>
          <p:cNvPr id="653" name="Google Shape;653;p49"/>
          <p:cNvSpPr/>
          <p:nvPr/>
        </p:nvSpPr>
        <p:spPr>
          <a:xfrm>
            <a:off x="1164845" y="1349390"/>
            <a:ext cx="2749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b="1" lang="en" sz="12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AUTO-ML OR CODE BASED</a:t>
            </a:r>
            <a:endParaRPr sz="1200">
              <a:solidFill>
                <a:srgbClr val="2AB1AC"/>
              </a:solidFill>
            </a:endParaRPr>
          </a:p>
        </p:txBody>
      </p:sp>
      <p:sp>
        <p:nvSpPr>
          <p:cNvPr id="654" name="Google Shape;654;p49"/>
          <p:cNvSpPr/>
          <p:nvPr/>
        </p:nvSpPr>
        <p:spPr>
          <a:xfrm>
            <a:off x="5102345" y="1264065"/>
            <a:ext cx="2749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b="1" lang="en" sz="12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 TRAINING MANAGEMENT</a:t>
            </a:r>
            <a:endParaRPr sz="1200">
              <a:solidFill>
                <a:srgbClr val="2AB1AC"/>
              </a:solidFill>
            </a:endParaRPr>
          </a:p>
        </p:txBody>
      </p:sp>
      <p:pic>
        <p:nvPicPr>
          <p:cNvPr id="655" name="Google Shape;655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8250" y="3027800"/>
            <a:ext cx="2005299" cy="11250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6" name="Google Shape;656;p49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657" name="Google Shape;657;p49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Machine Learning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9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recipe as is...</a:t>
            </a:r>
            <a:endParaRPr/>
          </a:p>
        </p:txBody>
      </p:sp>
      <p:pic>
        <p:nvPicPr>
          <p:cNvPr id="1786" name="Google Shape;178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759" y="1202825"/>
            <a:ext cx="1946916" cy="9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39"/>
          <p:cNvPicPr preferRelativeResize="0"/>
          <p:nvPr/>
        </p:nvPicPr>
        <p:blipFill rotWithShape="1">
          <a:blip r:embed="rId4">
            <a:alphaModFix/>
          </a:blip>
          <a:srcRect b="0" l="1561" r="63890" t="0"/>
          <a:stretch/>
        </p:blipFill>
        <p:spPr>
          <a:xfrm>
            <a:off x="4249125" y="3520300"/>
            <a:ext cx="3741974" cy="12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139"/>
          <p:cNvSpPr txBox="1"/>
          <p:nvPr>
            <p:ph type="title"/>
          </p:nvPr>
        </p:nvSpPr>
        <p:spPr>
          <a:xfrm>
            <a:off x="2615775" y="2677475"/>
            <a:ext cx="44514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explore your new dataset!</a:t>
            </a:r>
            <a:endParaRPr/>
          </a:p>
        </p:txBody>
      </p:sp>
      <p:sp>
        <p:nvSpPr>
          <p:cNvPr id="1789" name="Google Shape;1789;p139"/>
          <p:cNvSpPr/>
          <p:nvPr/>
        </p:nvSpPr>
        <p:spPr>
          <a:xfrm>
            <a:off x="1777725" y="1285700"/>
            <a:ext cx="1188000" cy="4041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39"/>
          <p:cNvSpPr/>
          <p:nvPr/>
        </p:nvSpPr>
        <p:spPr>
          <a:xfrm>
            <a:off x="4323950" y="4227950"/>
            <a:ext cx="3456000" cy="2955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40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scored dataset will have new prediction columns</a:t>
            </a:r>
            <a:endParaRPr/>
          </a:p>
        </p:txBody>
      </p:sp>
      <p:pic>
        <p:nvPicPr>
          <p:cNvPr id="1796" name="Google Shape;179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3925"/>
            <a:ext cx="8839198" cy="37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140"/>
          <p:cNvSpPr/>
          <p:nvPr/>
        </p:nvSpPr>
        <p:spPr>
          <a:xfrm>
            <a:off x="5727750" y="2166600"/>
            <a:ext cx="3263700" cy="26634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41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check</a:t>
            </a:r>
            <a:endParaRPr/>
          </a:p>
        </p:txBody>
      </p:sp>
      <p:pic>
        <p:nvPicPr>
          <p:cNvPr id="1803" name="Google Shape;180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0" y="1149124"/>
            <a:ext cx="8183899" cy="31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42"/>
          <p:cNvSpPr txBox="1"/>
          <p:nvPr>
            <p:ph idx="1" type="subTitle"/>
          </p:nvPr>
        </p:nvSpPr>
        <p:spPr>
          <a:xfrm>
            <a:off x="349225" y="2738700"/>
            <a:ext cx="3925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42"/>
          <p:cNvSpPr txBox="1"/>
          <p:nvPr>
            <p:ph type="title"/>
          </p:nvPr>
        </p:nvSpPr>
        <p:spPr>
          <a:xfrm>
            <a:off x="323600" y="862475"/>
            <a:ext cx="42483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CRISP-DM</a:t>
            </a:r>
            <a:endParaRPr sz="4000"/>
          </a:p>
        </p:txBody>
      </p:sp>
      <p:sp>
        <p:nvSpPr>
          <p:cNvPr id="1810" name="Google Shape;1810;p142"/>
          <p:cNvSpPr txBox="1"/>
          <p:nvPr>
            <p:ph idx="2" type="subTitle"/>
          </p:nvPr>
        </p:nvSpPr>
        <p:spPr>
          <a:xfrm>
            <a:off x="349225" y="390925"/>
            <a:ext cx="3439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6" name="Google Shape;1816;p143"/>
          <p:cNvSpPr txBox="1"/>
          <p:nvPr>
            <p:ph type="title"/>
          </p:nvPr>
        </p:nvSpPr>
        <p:spPr>
          <a:xfrm>
            <a:off x="171975" y="225522"/>
            <a:ext cx="8009700" cy="3126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THE MLOPS CYCLE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817" name="Google Shape;1817;p143"/>
          <p:cNvSpPr/>
          <p:nvPr/>
        </p:nvSpPr>
        <p:spPr>
          <a:xfrm>
            <a:off x="4530428" y="2835656"/>
            <a:ext cx="707" cy="2028"/>
          </a:xfrm>
          <a:custGeom>
            <a:rect b="b" l="l" r="r" t="t"/>
            <a:pathLst>
              <a:path extrusionOk="0" h="92" w="32">
                <a:moveTo>
                  <a:pt x="31" y="0"/>
                </a:moveTo>
                <a:cubicBezTo>
                  <a:pt x="1" y="31"/>
                  <a:pt x="1" y="31"/>
                  <a:pt x="1" y="61"/>
                </a:cubicBezTo>
                <a:lnTo>
                  <a:pt x="31" y="91"/>
                </a:lnTo>
                <a:lnTo>
                  <a:pt x="31" y="61"/>
                </a:lnTo>
                <a:lnTo>
                  <a:pt x="31" y="0"/>
                </a:lnTo>
                <a:close/>
              </a:path>
            </a:pathLst>
          </a:custGeom>
          <a:solidFill>
            <a:srgbClr val="B3C3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143"/>
          <p:cNvSpPr/>
          <p:nvPr/>
        </p:nvSpPr>
        <p:spPr>
          <a:xfrm>
            <a:off x="4130103" y="2835656"/>
            <a:ext cx="22" cy="2028"/>
          </a:xfrm>
          <a:custGeom>
            <a:rect b="b" l="l" r="r" t="t"/>
            <a:pathLst>
              <a:path extrusionOk="0" h="92" w="1">
                <a:moveTo>
                  <a:pt x="1" y="0"/>
                </a:moveTo>
                <a:lnTo>
                  <a:pt x="1" y="61"/>
                </a:lnTo>
                <a:lnTo>
                  <a:pt x="1" y="91"/>
                </a:lnTo>
                <a:lnTo>
                  <a:pt x="1" y="61"/>
                </a:lnTo>
                <a:close/>
              </a:path>
            </a:pathLst>
          </a:custGeom>
          <a:solidFill>
            <a:srgbClr val="8CA4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9" name="Google Shape;1819;p143"/>
          <p:cNvGrpSpPr/>
          <p:nvPr/>
        </p:nvGrpSpPr>
        <p:grpSpPr>
          <a:xfrm flipH="1" rot="10800000">
            <a:off x="2493915" y="1934991"/>
            <a:ext cx="3673493" cy="1804535"/>
            <a:chOff x="2257288" y="1665845"/>
            <a:chExt cx="4633568" cy="2281622"/>
          </a:xfrm>
        </p:grpSpPr>
        <p:sp>
          <p:nvSpPr>
            <p:cNvPr id="1820" name="Google Shape;1820;p143"/>
            <p:cNvSpPr/>
            <p:nvPr/>
          </p:nvSpPr>
          <p:spPr>
            <a:xfrm>
              <a:off x="2257288" y="1905613"/>
              <a:ext cx="771845" cy="1662260"/>
            </a:xfrm>
            <a:custGeom>
              <a:rect b="b" l="l" r="r" t="t"/>
              <a:pathLst>
                <a:path extrusionOk="0" h="59638" w="27692">
                  <a:moveTo>
                    <a:pt x="19454" y="1"/>
                  </a:moveTo>
                  <a:cubicBezTo>
                    <a:pt x="16840" y="1"/>
                    <a:pt x="14500" y="1460"/>
                    <a:pt x="12615" y="3223"/>
                  </a:cubicBezTo>
                  <a:cubicBezTo>
                    <a:pt x="4500" y="10974"/>
                    <a:pt x="1" y="21308"/>
                    <a:pt x="1" y="32342"/>
                  </a:cubicBezTo>
                  <a:cubicBezTo>
                    <a:pt x="1" y="42494"/>
                    <a:pt x="3892" y="52251"/>
                    <a:pt x="10852" y="59637"/>
                  </a:cubicBezTo>
                  <a:cubicBezTo>
                    <a:pt x="10396" y="58513"/>
                    <a:pt x="10153" y="57327"/>
                    <a:pt x="10153" y="56142"/>
                  </a:cubicBezTo>
                  <a:cubicBezTo>
                    <a:pt x="10153" y="51005"/>
                    <a:pt x="14317" y="46841"/>
                    <a:pt x="19454" y="46841"/>
                  </a:cubicBezTo>
                  <a:cubicBezTo>
                    <a:pt x="20366" y="46841"/>
                    <a:pt x="21308" y="46993"/>
                    <a:pt x="22190" y="47266"/>
                  </a:cubicBezTo>
                  <a:cubicBezTo>
                    <a:pt x="18634" y="43072"/>
                    <a:pt x="16688" y="37783"/>
                    <a:pt x="16658" y="32312"/>
                  </a:cubicBezTo>
                  <a:cubicBezTo>
                    <a:pt x="16658" y="27570"/>
                    <a:pt x="18056" y="22919"/>
                    <a:pt x="20640" y="18968"/>
                  </a:cubicBezTo>
                  <a:cubicBezTo>
                    <a:pt x="23102" y="15229"/>
                    <a:pt x="27691" y="13254"/>
                    <a:pt x="27691" y="8269"/>
                  </a:cubicBezTo>
                  <a:cubicBezTo>
                    <a:pt x="27691" y="3709"/>
                    <a:pt x="24014" y="1"/>
                    <a:pt x="19454" y="1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43"/>
            <p:cNvSpPr/>
            <p:nvPr/>
          </p:nvSpPr>
          <p:spPr>
            <a:xfrm>
              <a:off x="2569946" y="3240871"/>
              <a:ext cx="1570727" cy="706596"/>
            </a:xfrm>
            <a:custGeom>
              <a:rect b="b" l="l" r="r" t="t"/>
              <a:pathLst>
                <a:path extrusionOk="0" h="25351" w="56354">
                  <a:moveTo>
                    <a:pt x="8237" y="1"/>
                  </a:moveTo>
                  <a:cubicBezTo>
                    <a:pt x="3678" y="1"/>
                    <a:pt x="0" y="3678"/>
                    <a:pt x="0" y="8238"/>
                  </a:cubicBezTo>
                  <a:cubicBezTo>
                    <a:pt x="0" y="14165"/>
                    <a:pt x="6778" y="18238"/>
                    <a:pt x="11459" y="20609"/>
                  </a:cubicBezTo>
                  <a:cubicBezTo>
                    <a:pt x="17630" y="23740"/>
                    <a:pt x="24469" y="25351"/>
                    <a:pt x="31368" y="25351"/>
                  </a:cubicBezTo>
                  <a:cubicBezTo>
                    <a:pt x="40274" y="25351"/>
                    <a:pt x="48694" y="22645"/>
                    <a:pt x="56354" y="17417"/>
                  </a:cubicBezTo>
                  <a:lnTo>
                    <a:pt x="56354" y="17417"/>
                  </a:lnTo>
                  <a:cubicBezTo>
                    <a:pt x="55828" y="17502"/>
                    <a:pt x="55307" y="17542"/>
                    <a:pt x="54794" y="17542"/>
                  </a:cubicBezTo>
                  <a:cubicBezTo>
                    <a:pt x="49577" y="17542"/>
                    <a:pt x="45171" y="13330"/>
                    <a:pt x="45198" y="7934"/>
                  </a:cubicBezTo>
                  <a:lnTo>
                    <a:pt x="45168" y="7934"/>
                  </a:lnTo>
                  <a:cubicBezTo>
                    <a:pt x="45168" y="6688"/>
                    <a:pt x="45411" y="5502"/>
                    <a:pt x="45867" y="4347"/>
                  </a:cubicBezTo>
                  <a:lnTo>
                    <a:pt x="45867" y="4347"/>
                  </a:lnTo>
                  <a:cubicBezTo>
                    <a:pt x="41551" y="7144"/>
                    <a:pt x="36505" y="8663"/>
                    <a:pt x="31368" y="8663"/>
                  </a:cubicBezTo>
                  <a:cubicBezTo>
                    <a:pt x="26991" y="8663"/>
                    <a:pt x="22706" y="7630"/>
                    <a:pt x="18845" y="5624"/>
                  </a:cubicBezTo>
                  <a:cubicBezTo>
                    <a:pt x="15289" y="3770"/>
                    <a:pt x="12523" y="1"/>
                    <a:pt x="8237" y="1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43"/>
            <p:cNvSpPr/>
            <p:nvPr/>
          </p:nvSpPr>
          <p:spPr>
            <a:xfrm>
              <a:off x="2749536" y="1665845"/>
              <a:ext cx="1569055" cy="700798"/>
            </a:xfrm>
            <a:custGeom>
              <a:rect b="b" l="l" r="r" t="t"/>
              <a:pathLst>
                <a:path extrusionOk="0" h="25143" w="56294">
                  <a:moveTo>
                    <a:pt x="24777" y="1"/>
                  </a:moveTo>
                  <a:cubicBezTo>
                    <a:pt x="15923" y="1"/>
                    <a:pt x="7255" y="2704"/>
                    <a:pt x="1" y="7752"/>
                  </a:cubicBezTo>
                  <a:cubicBezTo>
                    <a:pt x="609" y="7632"/>
                    <a:pt x="1212" y="7575"/>
                    <a:pt x="1805" y="7575"/>
                  </a:cubicBezTo>
                  <a:cubicBezTo>
                    <a:pt x="6792" y="7575"/>
                    <a:pt x="11065" y="11628"/>
                    <a:pt x="11065" y="16871"/>
                  </a:cubicBezTo>
                  <a:cubicBezTo>
                    <a:pt x="11065" y="18269"/>
                    <a:pt x="10761" y="19667"/>
                    <a:pt x="10153" y="20913"/>
                  </a:cubicBezTo>
                  <a:lnTo>
                    <a:pt x="10183" y="20974"/>
                  </a:lnTo>
                  <a:cubicBezTo>
                    <a:pt x="14547" y="18176"/>
                    <a:pt x="19595" y="16688"/>
                    <a:pt x="24768" y="16688"/>
                  </a:cubicBezTo>
                  <a:cubicBezTo>
                    <a:pt x="24821" y="16688"/>
                    <a:pt x="24873" y="16688"/>
                    <a:pt x="24925" y="16688"/>
                  </a:cubicBezTo>
                  <a:cubicBezTo>
                    <a:pt x="28482" y="16719"/>
                    <a:pt x="32008" y="17479"/>
                    <a:pt x="35260" y="18907"/>
                  </a:cubicBezTo>
                  <a:cubicBezTo>
                    <a:pt x="36901" y="19637"/>
                    <a:pt x="38482" y="20488"/>
                    <a:pt x="39971" y="21460"/>
                  </a:cubicBezTo>
                  <a:cubicBezTo>
                    <a:pt x="41734" y="22585"/>
                    <a:pt x="43315" y="23983"/>
                    <a:pt x="45290" y="24682"/>
                  </a:cubicBezTo>
                  <a:cubicBezTo>
                    <a:pt x="46200" y="24996"/>
                    <a:pt x="47115" y="25142"/>
                    <a:pt x="48008" y="25142"/>
                  </a:cubicBezTo>
                  <a:cubicBezTo>
                    <a:pt x="52401" y="25142"/>
                    <a:pt x="56263" y="21594"/>
                    <a:pt x="56263" y="16871"/>
                  </a:cubicBezTo>
                  <a:cubicBezTo>
                    <a:pt x="56294" y="13831"/>
                    <a:pt x="54440" y="11521"/>
                    <a:pt x="52190" y="9667"/>
                  </a:cubicBezTo>
                  <a:cubicBezTo>
                    <a:pt x="51248" y="8907"/>
                    <a:pt x="50275" y="8177"/>
                    <a:pt x="49272" y="7539"/>
                  </a:cubicBezTo>
                  <a:cubicBezTo>
                    <a:pt x="45290" y="4864"/>
                    <a:pt x="40914" y="2858"/>
                    <a:pt x="36324" y="1551"/>
                  </a:cubicBezTo>
                  <a:cubicBezTo>
                    <a:pt x="32615" y="518"/>
                    <a:pt x="28786" y="1"/>
                    <a:pt x="24925" y="1"/>
                  </a:cubicBezTo>
                  <a:cubicBezTo>
                    <a:pt x="24876" y="1"/>
                    <a:pt x="24826" y="1"/>
                    <a:pt x="24777" y="1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43"/>
            <p:cNvSpPr/>
            <p:nvPr/>
          </p:nvSpPr>
          <p:spPr>
            <a:xfrm>
              <a:off x="4017006" y="2036954"/>
              <a:ext cx="556642" cy="769281"/>
            </a:xfrm>
            <a:custGeom>
              <a:rect b="b" l="l" r="r" t="t"/>
              <a:pathLst>
                <a:path extrusionOk="0" h="27600" w="19971">
                  <a:moveTo>
                    <a:pt x="19971" y="10396"/>
                  </a:moveTo>
                  <a:cubicBezTo>
                    <a:pt x="18968" y="8967"/>
                    <a:pt x="17874" y="7508"/>
                    <a:pt x="16658" y="6049"/>
                  </a:cubicBezTo>
                  <a:cubicBezTo>
                    <a:pt x="14925" y="3921"/>
                    <a:pt x="13041" y="1885"/>
                    <a:pt x="11065" y="0"/>
                  </a:cubicBezTo>
                  <a:cubicBezTo>
                    <a:pt x="11582" y="1125"/>
                    <a:pt x="11855" y="2341"/>
                    <a:pt x="11855" y="3557"/>
                  </a:cubicBezTo>
                  <a:cubicBezTo>
                    <a:pt x="11855" y="9727"/>
                    <a:pt x="5928" y="14195"/>
                    <a:pt x="1" y="12493"/>
                  </a:cubicBezTo>
                  <a:cubicBezTo>
                    <a:pt x="1247" y="13709"/>
                    <a:pt x="2402" y="14955"/>
                    <a:pt x="3496" y="16292"/>
                  </a:cubicBezTo>
                  <a:cubicBezTo>
                    <a:pt x="6384" y="19788"/>
                    <a:pt x="8846" y="23557"/>
                    <a:pt x="10913" y="27600"/>
                  </a:cubicBezTo>
                  <a:lnTo>
                    <a:pt x="12098" y="24560"/>
                  </a:lnTo>
                  <a:cubicBezTo>
                    <a:pt x="14196" y="19575"/>
                    <a:pt x="16840" y="14833"/>
                    <a:pt x="19971" y="103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43"/>
            <p:cNvSpPr/>
            <p:nvPr/>
          </p:nvSpPr>
          <p:spPr>
            <a:xfrm>
              <a:off x="5029461" y="3238334"/>
              <a:ext cx="1633440" cy="709132"/>
            </a:xfrm>
            <a:custGeom>
              <a:rect b="b" l="l" r="r" t="t"/>
              <a:pathLst>
                <a:path extrusionOk="0" h="25442" w="58604">
                  <a:moveTo>
                    <a:pt x="47357" y="0"/>
                  </a:moveTo>
                  <a:cubicBezTo>
                    <a:pt x="45777" y="0"/>
                    <a:pt x="44196" y="456"/>
                    <a:pt x="42859" y="1307"/>
                  </a:cubicBezTo>
                  <a:cubicBezTo>
                    <a:pt x="42251" y="1915"/>
                    <a:pt x="41582" y="2493"/>
                    <a:pt x="40883" y="3040"/>
                  </a:cubicBezTo>
                  <a:cubicBezTo>
                    <a:pt x="36031" y="6852"/>
                    <a:pt x="30166" y="8783"/>
                    <a:pt x="24281" y="8783"/>
                  </a:cubicBezTo>
                  <a:cubicBezTo>
                    <a:pt x="19328" y="8783"/>
                    <a:pt x="14360" y="7415"/>
                    <a:pt x="9971" y="4651"/>
                  </a:cubicBezTo>
                  <a:lnTo>
                    <a:pt x="9971" y="4651"/>
                  </a:lnTo>
                  <a:cubicBezTo>
                    <a:pt x="12706" y="11004"/>
                    <a:pt x="8025" y="18086"/>
                    <a:pt x="1065" y="18086"/>
                  </a:cubicBezTo>
                  <a:cubicBezTo>
                    <a:pt x="730" y="18086"/>
                    <a:pt x="365" y="18086"/>
                    <a:pt x="1" y="18025"/>
                  </a:cubicBezTo>
                  <a:lnTo>
                    <a:pt x="1" y="18025"/>
                  </a:lnTo>
                  <a:cubicBezTo>
                    <a:pt x="7417" y="22888"/>
                    <a:pt x="15594" y="25442"/>
                    <a:pt x="24165" y="25442"/>
                  </a:cubicBezTo>
                  <a:cubicBezTo>
                    <a:pt x="24208" y="25442"/>
                    <a:pt x="24251" y="25442"/>
                    <a:pt x="24295" y="25442"/>
                  </a:cubicBezTo>
                  <a:cubicBezTo>
                    <a:pt x="34583" y="25442"/>
                    <a:pt x="44533" y="21827"/>
                    <a:pt x="52373" y="15168"/>
                  </a:cubicBezTo>
                  <a:cubicBezTo>
                    <a:pt x="52707" y="14894"/>
                    <a:pt x="53072" y="14590"/>
                    <a:pt x="53406" y="14286"/>
                  </a:cubicBezTo>
                  <a:cubicBezTo>
                    <a:pt x="58604" y="8967"/>
                    <a:pt x="54804" y="0"/>
                    <a:pt x="47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43"/>
            <p:cNvSpPr/>
            <p:nvPr/>
          </p:nvSpPr>
          <p:spPr>
            <a:xfrm>
              <a:off x="6037678" y="1901404"/>
              <a:ext cx="853177" cy="1641049"/>
            </a:xfrm>
            <a:custGeom>
              <a:rect b="b" l="l" r="r" t="t"/>
              <a:pathLst>
                <a:path extrusionOk="0" h="58877" w="30610">
                  <a:moveTo>
                    <a:pt x="10913" y="0"/>
                  </a:moveTo>
                  <a:cubicBezTo>
                    <a:pt x="3496" y="243"/>
                    <a:pt x="1" y="9271"/>
                    <a:pt x="5320" y="14438"/>
                  </a:cubicBezTo>
                  <a:cubicBezTo>
                    <a:pt x="5563" y="14651"/>
                    <a:pt x="5776" y="14833"/>
                    <a:pt x="6019" y="15046"/>
                  </a:cubicBezTo>
                  <a:cubicBezTo>
                    <a:pt x="10882" y="19453"/>
                    <a:pt x="13922" y="25654"/>
                    <a:pt x="13922" y="32463"/>
                  </a:cubicBezTo>
                  <a:cubicBezTo>
                    <a:pt x="13891" y="37782"/>
                    <a:pt x="12068" y="42919"/>
                    <a:pt x="8724" y="47022"/>
                  </a:cubicBezTo>
                  <a:cubicBezTo>
                    <a:pt x="9571" y="46796"/>
                    <a:pt x="10415" y="46689"/>
                    <a:pt x="11242" y="46689"/>
                  </a:cubicBezTo>
                  <a:cubicBezTo>
                    <a:pt x="16410" y="46689"/>
                    <a:pt x="20882" y="50881"/>
                    <a:pt x="20882" y="56384"/>
                  </a:cubicBezTo>
                  <a:cubicBezTo>
                    <a:pt x="20882" y="57205"/>
                    <a:pt x="20761" y="58056"/>
                    <a:pt x="20548" y="58876"/>
                  </a:cubicBezTo>
                  <a:cubicBezTo>
                    <a:pt x="27022" y="51612"/>
                    <a:pt x="30609" y="42220"/>
                    <a:pt x="30579" y="32493"/>
                  </a:cubicBezTo>
                  <a:cubicBezTo>
                    <a:pt x="30579" y="21459"/>
                    <a:pt x="26111" y="11155"/>
                    <a:pt x="17964" y="3404"/>
                  </a:cubicBezTo>
                  <a:lnTo>
                    <a:pt x="17904" y="3344"/>
                  </a:lnTo>
                  <a:cubicBezTo>
                    <a:pt x="17417" y="2888"/>
                    <a:pt x="16931" y="2432"/>
                    <a:pt x="16414" y="2006"/>
                  </a:cubicBezTo>
                  <a:cubicBezTo>
                    <a:pt x="15016" y="760"/>
                    <a:pt x="13223" y="61"/>
                    <a:pt x="11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43"/>
            <p:cNvSpPr/>
            <p:nvPr/>
          </p:nvSpPr>
          <p:spPr>
            <a:xfrm>
              <a:off x="4574507" y="2807102"/>
              <a:ext cx="720142" cy="967510"/>
            </a:xfrm>
            <a:custGeom>
              <a:rect b="b" l="l" r="r" t="t"/>
              <a:pathLst>
                <a:path extrusionOk="0" h="34712" w="25837">
                  <a:moveTo>
                    <a:pt x="25837" y="23891"/>
                  </a:moveTo>
                  <a:cubicBezTo>
                    <a:pt x="25837" y="21855"/>
                    <a:pt x="25107" y="19909"/>
                    <a:pt x="23800" y="18389"/>
                  </a:cubicBezTo>
                  <a:cubicBezTo>
                    <a:pt x="23010" y="17812"/>
                    <a:pt x="22250" y="17174"/>
                    <a:pt x="21490" y="16474"/>
                  </a:cubicBezTo>
                  <a:cubicBezTo>
                    <a:pt x="19666" y="14894"/>
                    <a:pt x="17994" y="13161"/>
                    <a:pt x="16444" y="11307"/>
                  </a:cubicBezTo>
                  <a:cubicBezTo>
                    <a:pt x="13587" y="7812"/>
                    <a:pt x="11095" y="4012"/>
                    <a:pt x="9058" y="0"/>
                  </a:cubicBezTo>
                  <a:lnTo>
                    <a:pt x="7873" y="3009"/>
                  </a:lnTo>
                  <a:cubicBezTo>
                    <a:pt x="5775" y="7994"/>
                    <a:pt x="3131" y="12766"/>
                    <a:pt x="0" y="17174"/>
                  </a:cubicBezTo>
                  <a:cubicBezTo>
                    <a:pt x="1003" y="18602"/>
                    <a:pt x="2098" y="20092"/>
                    <a:pt x="3313" y="21551"/>
                  </a:cubicBezTo>
                  <a:cubicBezTo>
                    <a:pt x="5806" y="24651"/>
                    <a:pt x="8633" y="27508"/>
                    <a:pt x="11703" y="30092"/>
                  </a:cubicBezTo>
                  <a:cubicBezTo>
                    <a:pt x="11976" y="30305"/>
                    <a:pt x="12219" y="30517"/>
                    <a:pt x="12493" y="30730"/>
                  </a:cubicBezTo>
                  <a:cubicBezTo>
                    <a:pt x="18055" y="34712"/>
                    <a:pt x="25837" y="30730"/>
                    <a:pt x="25837" y="238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43"/>
            <p:cNvSpPr/>
            <p:nvPr/>
          </p:nvSpPr>
          <p:spPr>
            <a:xfrm>
              <a:off x="3858015" y="2057274"/>
              <a:ext cx="1257858" cy="1644171"/>
            </a:xfrm>
            <a:custGeom>
              <a:rect b="b" l="l" r="r" t="t"/>
              <a:pathLst>
                <a:path extrusionOk="0" h="58989" w="45129">
                  <a:moveTo>
                    <a:pt x="33882" y="1"/>
                  </a:moveTo>
                  <a:cubicBezTo>
                    <a:pt x="32149" y="1673"/>
                    <a:pt x="30508" y="3436"/>
                    <a:pt x="28988" y="5320"/>
                  </a:cubicBezTo>
                  <a:cubicBezTo>
                    <a:pt x="27803" y="6779"/>
                    <a:pt x="26678" y="8238"/>
                    <a:pt x="25675" y="9667"/>
                  </a:cubicBezTo>
                  <a:cubicBezTo>
                    <a:pt x="21997" y="15016"/>
                    <a:pt x="18957" y="20791"/>
                    <a:pt x="16617" y="26840"/>
                  </a:cubicBezTo>
                  <a:lnTo>
                    <a:pt x="16617" y="26901"/>
                  </a:lnTo>
                  <a:lnTo>
                    <a:pt x="16617" y="26931"/>
                  </a:lnTo>
                  <a:cubicBezTo>
                    <a:pt x="14641" y="30822"/>
                    <a:pt x="12240" y="34500"/>
                    <a:pt x="9474" y="37904"/>
                  </a:cubicBezTo>
                  <a:cubicBezTo>
                    <a:pt x="6222" y="41886"/>
                    <a:pt x="21" y="44591"/>
                    <a:pt x="21" y="50397"/>
                  </a:cubicBezTo>
                  <a:cubicBezTo>
                    <a:pt x="1" y="55584"/>
                    <a:pt x="4249" y="58989"/>
                    <a:pt x="8651" y="58989"/>
                  </a:cubicBezTo>
                  <a:cubicBezTo>
                    <a:pt x="10852" y="58989"/>
                    <a:pt x="13091" y="58138"/>
                    <a:pt x="14854" y="56233"/>
                  </a:cubicBezTo>
                  <a:cubicBezTo>
                    <a:pt x="17590" y="53862"/>
                    <a:pt x="20082" y="51278"/>
                    <a:pt x="22362" y="48482"/>
                  </a:cubicBezTo>
                  <a:cubicBezTo>
                    <a:pt x="23578" y="47023"/>
                    <a:pt x="24672" y="45534"/>
                    <a:pt x="25675" y="44105"/>
                  </a:cubicBezTo>
                  <a:cubicBezTo>
                    <a:pt x="31997" y="35108"/>
                    <a:pt x="34885" y="24409"/>
                    <a:pt x="41876" y="15867"/>
                  </a:cubicBezTo>
                  <a:cubicBezTo>
                    <a:pt x="42940" y="14591"/>
                    <a:pt x="44034" y="13405"/>
                    <a:pt x="45128" y="12281"/>
                  </a:cubicBezTo>
                  <a:lnTo>
                    <a:pt x="45128" y="12281"/>
                  </a:lnTo>
                  <a:cubicBezTo>
                    <a:pt x="44421" y="12432"/>
                    <a:pt x="43725" y="12504"/>
                    <a:pt x="43045" y="12504"/>
                  </a:cubicBezTo>
                  <a:cubicBezTo>
                    <a:pt x="36763" y="12504"/>
                    <a:pt x="31907" y="6364"/>
                    <a:pt x="33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43"/>
            <p:cNvSpPr/>
            <p:nvPr/>
          </p:nvSpPr>
          <p:spPr>
            <a:xfrm>
              <a:off x="4825286" y="1665845"/>
              <a:ext cx="1552944" cy="704923"/>
            </a:xfrm>
            <a:custGeom>
              <a:rect b="b" l="l" r="r" t="t"/>
              <a:pathLst>
                <a:path extrusionOk="0" h="25291" w="55716">
                  <a:moveTo>
                    <a:pt x="31644" y="1"/>
                  </a:moveTo>
                  <a:cubicBezTo>
                    <a:pt x="31593" y="1"/>
                    <a:pt x="31542" y="1"/>
                    <a:pt x="31490" y="1"/>
                  </a:cubicBezTo>
                  <a:cubicBezTo>
                    <a:pt x="21824" y="1"/>
                    <a:pt x="12675" y="3223"/>
                    <a:pt x="4529" y="9393"/>
                  </a:cubicBezTo>
                  <a:cubicBezTo>
                    <a:pt x="1946" y="11339"/>
                    <a:pt x="0" y="13406"/>
                    <a:pt x="0" y="16871"/>
                  </a:cubicBezTo>
                  <a:cubicBezTo>
                    <a:pt x="0" y="21521"/>
                    <a:pt x="3769" y="25290"/>
                    <a:pt x="8420" y="25290"/>
                  </a:cubicBezTo>
                  <a:cubicBezTo>
                    <a:pt x="12463" y="25290"/>
                    <a:pt x="15563" y="21673"/>
                    <a:pt x="18998" y="19849"/>
                  </a:cubicBezTo>
                  <a:cubicBezTo>
                    <a:pt x="22955" y="17728"/>
                    <a:pt x="27306" y="16674"/>
                    <a:pt x="31648" y="16674"/>
                  </a:cubicBezTo>
                  <a:cubicBezTo>
                    <a:pt x="36576" y="16674"/>
                    <a:pt x="41492" y="18032"/>
                    <a:pt x="45807" y="20731"/>
                  </a:cubicBezTo>
                  <a:cubicBezTo>
                    <a:pt x="43047" y="14361"/>
                    <a:pt x="47702" y="7205"/>
                    <a:pt x="54638" y="7205"/>
                  </a:cubicBezTo>
                  <a:cubicBezTo>
                    <a:pt x="54653" y="7205"/>
                    <a:pt x="54668" y="7205"/>
                    <a:pt x="54682" y="7205"/>
                  </a:cubicBezTo>
                  <a:cubicBezTo>
                    <a:pt x="55047" y="7205"/>
                    <a:pt x="55381" y="7205"/>
                    <a:pt x="55716" y="7266"/>
                  </a:cubicBezTo>
                  <a:cubicBezTo>
                    <a:pt x="48585" y="2522"/>
                    <a:pt x="40223" y="1"/>
                    <a:pt x="31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9" name="Google Shape;1829;p143"/>
          <p:cNvSpPr/>
          <p:nvPr/>
        </p:nvSpPr>
        <p:spPr>
          <a:xfrm>
            <a:off x="3794944" y="2155991"/>
            <a:ext cx="297003" cy="296230"/>
          </a:xfrm>
          <a:custGeom>
            <a:rect b="b" l="l" r="r" t="t"/>
            <a:pathLst>
              <a:path extrusionOk="0" h="13436" w="13436">
                <a:moveTo>
                  <a:pt x="6718" y="1"/>
                </a:moveTo>
                <a:cubicBezTo>
                  <a:pt x="3010" y="1"/>
                  <a:pt x="0" y="3010"/>
                  <a:pt x="0" y="6718"/>
                </a:cubicBezTo>
                <a:cubicBezTo>
                  <a:pt x="0" y="10427"/>
                  <a:pt x="3010" y="13436"/>
                  <a:pt x="6718" y="13436"/>
                </a:cubicBezTo>
                <a:cubicBezTo>
                  <a:pt x="10426" y="13436"/>
                  <a:pt x="13435" y="10427"/>
                  <a:pt x="13435" y="6718"/>
                </a:cubicBezTo>
                <a:cubicBezTo>
                  <a:pt x="13435" y="3010"/>
                  <a:pt x="10426" y="1"/>
                  <a:pt x="67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08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0" name="Google Shape;1830;p143"/>
          <p:cNvSpPr/>
          <p:nvPr/>
        </p:nvSpPr>
        <p:spPr>
          <a:xfrm>
            <a:off x="4555951" y="3215071"/>
            <a:ext cx="326579" cy="296385"/>
          </a:xfrm>
          <a:custGeom>
            <a:rect b="b" l="l" r="r" t="t"/>
            <a:pathLst>
              <a:path extrusionOk="0" h="13443" w="14774">
                <a:moveTo>
                  <a:pt x="7393" y="0"/>
                </a:moveTo>
                <a:cubicBezTo>
                  <a:pt x="4342" y="0"/>
                  <a:pt x="1581" y="2092"/>
                  <a:pt x="852" y="5165"/>
                </a:cubicBezTo>
                <a:cubicBezTo>
                  <a:pt x="1" y="8783"/>
                  <a:pt x="2220" y="12400"/>
                  <a:pt x="5837" y="13251"/>
                </a:cubicBezTo>
                <a:cubicBezTo>
                  <a:pt x="6364" y="13380"/>
                  <a:pt x="6892" y="13442"/>
                  <a:pt x="7413" y="13442"/>
                </a:cubicBezTo>
                <a:cubicBezTo>
                  <a:pt x="10435" y="13442"/>
                  <a:pt x="13196" y="11356"/>
                  <a:pt x="13922" y="8296"/>
                </a:cubicBezTo>
                <a:cubicBezTo>
                  <a:pt x="14773" y="4679"/>
                  <a:pt x="12554" y="1062"/>
                  <a:pt x="8937" y="181"/>
                </a:cubicBezTo>
                <a:cubicBezTo>
                  <a:pt x="8420" y="59"/>
                  <a:pt x="7902" y="0"/>
                  <a:pt x="739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07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1" name="Google Shape;1831;p143"/>
          <p:cNvSpPr/>
          <p:nvPr/>
        </p:nvSpPr>
        <p:spPr>
          <a:xfrm>
            <a:off x="5577580" y="3212777"/>
            <a:ext cx="327906" cy="296076"/>
          </a:xfrm>
          <a:custGeom>
            <a:rect b="b" l="l" r="r" t="t"/>
            <a:pathLst>
              <a:path extrusionOk="0" h="13429" w="14834">
                <a:moveTo>
                  <a:pt x="7407" y="0"/>
                </a:moveTo>
                <a:cubicBezTo>
                  <a:pt x="4390" y="0"/>
                  <a:pt x="1633" y="2063"/>
                  <a:pt x="882" y="5117"/>
                </a:cubicBezTo>
                <a:cubicBezTo>
                  <a:pt x="1" y="8735"/>
                  <a:pt x="2220" y="12352"/>
                  <a:pt x="5806" y="13233"/>
                </a:cubicBezTo>
                <a:cubicBezTo>
                  <a:pt x="6347" y="13365"/>
                  <a:pt x="6889" y="13428"/>
                  <a:pt x="7422" y="13428"/>
                </a:cubicBezTo>
                <a:cubicBezTo>
                  <a:pt x="10452" y="13428"/>
                  <a:pt x="13203" y="11385"/>
                  <a:pt x="13952" y="8309"/>
                </a:cubicBezTo>
                <a:cubicBezTo>
                  <a:pt x="14834" y="4722"/>
                  <a:pt x="12615" y="1075"/>
                  <a:pt x="8998" y="193"/>
                </a:cubicBezTo>
                <a:cubicBezTo>
                  <a:pt x="8466" y="63"/>
                  <a:pt x="7933" y="0"/>
                  <a:pt x="74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2" name="Google Shape;1832;p143"/>
          <p:cNvSpPr/>
          <p:nvPr/>
        </p:nvSpPr>
        <p:spPr>
          <a:xfrm>
            <a:off x="5576232" y="2158350"/>
            <a:ext cx="325894" cy="296054"/>
          </a:xfrm>
          <a:custGeom>
            <a:rect b="b" l="l" r="r" t="t"/>
            <a:pathLst>
              <a:path extrusionOk="0" h="13428" w="14743">
                <a:moveTo>
                  <a:pt x="7357" y="0"/>
                </a:moveTo>
                <a:cubicBezTo>
                  <a:pt x="5639" y="0"/>
                  <a:pt x="3922" y="654"/>
                  <a:pt x="2615" y="1961"/>
                </a:cubicBezTo>
                <a:cubicBezTo>
                  <a:pt x="1" y="4575"/>
                  <a:pt x="1" y="8830"/>
                  <a:pt x="2615" y="11444"/>
                </a:cubicBezTo>
                <a:cubicBezTo>
                  <a:pt x="3922" y="12767"/>
                  <a:pt x="5639" y="13428"/>
                  <a:pt x="7357" y="13428"/>
                </a:cubicBezTo>
                <a:cubicBezTo>
                  <a:pt x="9074" y="13428"/>
                  <a:pt x="10791" y="12767"/>
                  <a:pt x="12098" y="11444"/>
                </a:cubicBezTo>
                <a:cubicBezTo>
                  <a:pt x="14743" y="8830"/>
                  <a:pt x="14743" y="4575"/>
                  <a:pt x="12098" y="1961"/>
                </a:cubicBezTo>
                <a:cubicBezTo>
                  <a:pt x="10791" y="654"/>
                  <a:pt x="9074" y="0"/>
                  <a:pt x="7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3" name="Google Shape;1833;p143"/>
          <p:cNvSpPr/>
          <p:nvPr/>
        </p:nvSpPr>
        <p:spPr>
          <a:xfrm>
            <a:off x="4551929" y="2157380"/>
            <a:ext cx="333277" cy="296164"/>
          </a:xfrm>
          <a:custGeom>
            <a:rect b="b" l="l" r="r" t="t"/>
            <a:pathLst>
              <a:path extrusionOk="0" h="13433" w="15077">
                <a:moveTo>
                  <a:pt x="7536" y="0"/>
                </a:moveTo>
                <a:cubicBezTo>
                  <a:pt x="6026" y="0"/>
                  <a:pt x="4508" y="508"/>
                  <a:pt x="3253" y="1549"/>
                </a:cubicBezTo>
                <a:cubicBezTo>
                  <a:pt x="396" y="3920"/>
                  <a:pt x="0" y="8145"/>
                  <a:pt x="2371" y="11002"/>
                </a:cubicBezTo>
                <a:cubicBezTo>
                  <a:pt x="3701" y="12604"/>
                  <a:pt x="5614" y="13432"/>
                  <a:pt x="7541" y="13432"/>
                </a:cubicBezTo>
                <a:cubicBezTo>
                  <a:pt x="9051" y="13432"/>
                  <a:pt x="10570" y="12925"/>
                  <a:pt x="11824" y="11883"/>
                </a:cubicBezTo>
                <a:cubicBezTo>
                  <a:pt x="14682" y="9513"/>
                  <a:pt x="15077" y="5288"/>
                  <a:pt x="12706" y="2430"/>
                </a:cubicBezTo>
                <a:cubicBezTo>
                  <a:pt x="11376" y="828"/>
                  <a:pt x="9463" y="0"/>
                  <a:pt x="75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4" name="Google Shape;1834;p143"/>
          <p:cNvSpPr/>
          <p:nvPr/>
        </p:nvSpPr>
        <p:spPr>
          <a:xfrm>
            <a:off x="3752627" y="3213681"/>
            <a:ext cx="347402" cy="296340"/>
          </a:xfrm>
          <a:custGeom>
            <a:rect b="b" l="l" r="r" t="t"/>
            <a:pathLst>
              <a:path extrusionOk="0" h="13441" w="15716">
                <a:moveTo>
                  <a:pt x="8998" y="0"/>
                </a:moveTo>
                <a:cubicBezTo>
                  <a:pt x="3010" y="0"/>
                  <a:pt x="1" y="7235"/>
                  <a:pt x="4226" y="11460"/>
                </a:cubicBezTo>
                <a:cubicBezTo>
                  <a:pt x="5593" y="12827"/>
                  <a:pt x="7280" y="13440"/>
                  <a:pt x="8935" y="13440"/>
                </a:cubicBezTo>
                <a:cubicBezTo>
                  <a:pt x="12393" y="13440"/>
                  <a:pt x="15715" y="10767"/>
                  <a:pt x="15715" y="6718"/>
                </a:cubicBezTo>
                <a:cubicBezTo>
                  <a:pt x="15715" y="3010"/>
                  <a:pt x="12706" y="0"/>
                  <a:pt x="89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5" name="Google Shape;1835;p143"/>
          <p:cNvSpPr/>
          <p:nvPr/>
        </p:nvSpPr>
        <p:spPr>
          <a:xfrm>
            <a:off x="2722932" y="3213681"/>
            <a:ext cx="346739" cy="296340"/>
          </a:xfrm>
          <a:custGeom>
            <a:rect b="b" l="l" r="r" t="t"/>
            <a:pathLst>
              <a:path extrusionOk="0" h="13441" w="15686">
                <a:moveTo>
                  <a:pt x="8968" y="0"/>
                </a:moveTo>
                <a:cubicBezTo>
                  <a:pt x="2980" y="0"/>
                  <a:pt x="1" y="7235"/>
                  <a:pt x="4226" y="11460"/>
                </a:cubicBezTo>
                <a:cubicBezTo>
                  <a:pt x="5594" y="12827"/>
                  <a:pt x="7277" y="13440"/>
                  <a:pt x="8928" y="13440"/>
                </a:cubicBezTo>
                <a:cubicBezTo>
                  <a:pt x="12377" y="13440"/>
                  <a:pt x="15685" y="10767"/>
                  <a:pt x="15685" y="6718"/>
                </a:cubicBezTo>
                <a:cubicBezTo>
                  <a:pt x="15685" y="3010"/>
                  <a:pt x="12676" y="0"/>
                  <a:pt x="8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6" name="Google Shape;1836;p143"/>
          <p:cNvSpPr/>
          <p:nvPr/>
        </p:nvSpPr>
        <p:spPr>
          <a:xfrm>
            <a:off x="2782729" y="2150632"/>
            <a:ext cx="297003" cy="296230"/>
          </a:xfrm>
          <a:custGeom>
            <a:rect b="b" l="l" r="r" t="t"/>
            <a:pathLst>
              <a:path extrusionOk="0" h="13436" w="13436">
                <a:moveTo>
                  <a:pt x="6718" y="1"/>
                </a:moveTo>
                <a:cubicBezTo>
                  <a:pt x="3009" y="1"/>
                  <a:pt x="0" y="3010"/>
                  <a:pt x="0" y="6718"/>
                </a:cubicBezTo>
                <a:cubicBezTo>
                  <a:pt x="0" y="10427"/>
                  <a:pt x="3009" y="13436"/>
                  <a:pt x="6718" y="13436"/>
                </a:cubicBezTo>
                <a:cubicBezTo>
                  <a:pt x="10426" y="13436"/>
                  <a:pt x="13435" y="10427"/>
                  <a:pt x="13435" y="6718"/>
                </a:cubicBezTo>
                <a:cubicBezTo>
                  <a:pt x="13435" y="3010"/>
                  <a:pt x="10426" y="1"/>
                  <a:pt x="67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7" name="Google Shape;1837;p143"/>
          <p:cNvSpPr txBox="1"/>
          <p:nvPr/>
        </p:nvSpPr>
        <p:spPr>
          <a:xfrm>
            <a:off x="2834850" y="3990605"/>
            <a:ext cx="12369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Model Validation</a:t>
            </a:r>
            <a:endParaRPr b="1"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-Reliable AI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-Responsible AI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-Explainable AI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8" name="Google Shape;1838;p143"/>
          <p:cNvSpPr txBox="1"/>
          <p:nvPr/>
        </p:nvSpPr>
        <p:spPr>
          <a:xfrm>
            <a:off x="4942975" y="3990586"/>
            <a:ext cx="1440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Model Monitoring</a:t>
            </a:r>
            <a:endParaRPr b="1"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</a:t>
            </a: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Monitor</a:t>
            </a: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 Input Drift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-Monitor Model Drift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-Monitor Predictions Drift</a:t>
            </a:r>
            <a:endParaRPr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9" name="Google Shape;1839;p143"/>
          <p:cNvSpPr txBox="1"/>
          <p:nvPr/>
        </p:nvSpPr>
        <p:spPr>
          <a:xfrm>
            <a:off x="7038250" y="3990555"/>
            <a:ext cx="1572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Model Consumption</a:t>
            </a:r>
            <a:endParaRPr b="1"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-Model Deliverables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-Model Security &amp; Access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-Business Process Integration</a:t>
            </a:r>
            <a:endParaRPr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0" name="Google Shape;1840;p143"/>
          <p:cNvSpPr txBox="1"/>
          <p:nvPr/>
        </p:nvSpPr>
        <p:spPr>
          <a:xfrm>
            <a:off x="587850" y="3997125"/>
            <a:ext cx="1572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Model Engineering</a:t>
            </a:r>
            <a:endParaRPr b="1"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-Experiment Tracking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-Hyperparameter optimization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-Model Evaluation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-Model Pipeline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1" name="Google Shape;1841;p143"/>
          <p:cNvSpPr txBox="1"/>
          <p:nvPr/>
        </p:nvSpPr>
        <p:spPr>
          <a:xfrm>
            <a:off x="2776800" y="1101825"/>
            <a:ext cx="1646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Model ReTrain/Re-calibrate</a:t>
            </a:r>
            <a:endParaRPr b="1"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-Model Evaluation Store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-Online System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-Logging System</a:t>
            </a:r>
            <a:endParaRPr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2" name="Google Shape;1842;p143"/>
          <p:cNvSpPr txBox="1"/>
          <p:nvPr/>
        </p:nvSpPr>
        <p:spPr>
          <a:xfrm>
            <a:off x="5046950" y="1105700"/>
            <a:ext cx="1646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Model Productionalization</a:t>
            </a:r>
            <a:endParaRPr b="1"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-Pipeline Automation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-Compute Optimization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-Sanity Checks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3" name="Google Shape;1843;p143"/>
          <p:cNvSpPr txBox="1"/>
          <p:nvPr/>
        </p:nvSpPr>
        <p:spPr>
          <a:xfrm>
            <a:off x="7111000" y="1100551"/>
            <a:ext cx="16887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Model Deployment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-Model Packaging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-Model serving frameworks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-CI/CD automation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4" name="Google Shape;1844;p143"/>
          <p:cNvSpPr txBox="1"/>
          <p:nvPr/>
        </p:nvSpPr>
        <p:spPr>
          <a:xfrm>
            <a:off x="587850" y="1107750"/>
            <a:ext cx="13167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Data Engineering</a:t>
            </a:r>
            <a:endParaRPr b="1"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-Data Integration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-EDA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-Data </a:t>
            </a: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Pipeline</a:t>
            </a:r>
            <a:endParaRPr sz="8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-Feature Engineering</a:t>
            </a:r>
            <a:endParaRPr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5" name="Google Shape;1845;p143"/>
          <p:cNvSpPr/>
          <p:nvPr/>
        </p:nvSpPr>
        <p:spPr>
          <a:xfrm>
            <a:off x="1638321" y="1789600"/>
            <a:ext cx="93300" cy="936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43"/>
          <p:cNvSpPr/>
          <p:nvPr/>
        </p:nvSpPr>
        <p:spPr>
          <a:xfrm>
            <a:off x="3248347" y="1789600"/>
            <a:ext cx="93300" cy="9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7" name="Google Shape;1847;p143"/>
          <p:cNvGrpSpPr/>
          <p:nvPr/>
        </p:nvGrpSpPr>
        <p:grpSpPr>
          <a:xfrm>
            <a:off x="4685462" y="1789277"/>
            <a:ext cx="550362" cy="322806"/>
            <a:chOff x="5021600" y="1483150"/>
            <a:chExt cx="694200" cy="408150"/>
          </a:xfrm>
        </p:grpSpPr>
        <p:cxnSp>
          <p:nvCxnSpPr>
            <p:cNvPr id="1848" name="Google Shape;1848;p143"/>
            <p:cNvCxnSpPr>
              <a:endCxn id="1849" idx="2"/>
            </p:cNvCxnSpPr>
            <p:nvPr/>
          </p:nvCxnSpPr>
          <p:spPr>
            <a:xfrm flipH="1" rot="10800000">
              <a:off x="5021600" y="1542700"/>
              <a:ext cx="575100" cy="348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49" name="Google Shape;1849;p143"/>
            <p:cNvSpPr/>
            <p:nvPr/>
          </p:nvSpPr>
          <p:spPr>
            <a:xfrm>
              <a:off x="5596700" y="14831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0" name="Google Shape;1850;p143"/>
          <p:cNvGrpSpPr/>
          <p:nvPr/>
        </p:nvGrpSpPr>
        <p:grpSpPr>
          <a:xfrm>
            <a:off x="5880089" y="1805609"/>
            <a:ext cx="1105718" cy="462979"/>
            <a:chOff x="6566775" y="1509268"/>
            <a:chExt cx="1394700" cy="585382"/>
          </a:xfrm>
        </p:grpSpPr>
        <p:cxnSp>
          <p:nvCxnSpPr>
            <p:cNvPr id="1851" name="Google Shape;1851;p143"/>
            <p:cNvCxnSpPr/>
            <p:nvPr/>
          </p:nvCxnSpPr>
          <p:spPr>
            <a:xfrm flipH="1" rot="10800000">
              <a:off x="6566775" y="1580450"/>
              <a:ext cx="1336500" cy="5142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52" name="Google Shape;1852;p143"/>
            <p:cNvSpPr/>
            <p:nvPr/>
          </p:nvSpPr>
          <p:spPr>
            <a:xfrm>
              <a:off x="7842375" y="1509268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53" name="Google Shape;1853;p143"/>
          <p:cNvCxnSpPr>
            <a:endCxn id="1854" idx="0"/>
          </p:cNvCxnSpPr>
          <p:nvPr/>
        </p:nvCxnSpPr>
        <p:spPr>
          <a:xfrm flipH="1">
            <a:off x="1672365" y="3481600"/>
            <a:ext cx="1151400" cy="334200"/>
          </a:xfrm>
          <a:prstGeom prst="bentConnector2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143"/>
          <p:cNvSpPr/>
          <p:nvPr/>
        </p:nvSpPr>
        <p:spPr>
          <a:xfrm>
            <a:off x="1625115" y="3815800"/>
            <a:ext cx="94500" cy="942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5" name="Google Shape;1855;p143"/>
          <p:cNvGrpSpPr/>
          <p:nvPr/>
        </p:nvGrpSpPr>
        <p:grpSpPr>
          <a:xfrm>
            <a:off x="3400789" y="3526252"/>
            <a:ext cx="611863" cy="383745"/>
            <a:chOff x="3401175" y="3679350"/>
            <a:chExt cx="771774" cy="485200"/>
          </a:xfrm>
        </p:grpSpPr>
        <p:cxnSp>
          <p:nvCxnSpPr>
            <p:cNvPr id="1856" name="Google Shape;1856;p143"/>
            <p:cNvCxnSpPr/>
            <p:nvPr/>
          </p:nvCxnSpPr>
          <p:spPr>
            <a:xfrm flipH="1">
              <a:off x="3440949" y="3679350"/>
              <a:ext cx="732000" cy="435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57" name="Google Shape;1857;p143"/>
            <p:cNvSpPr/>
            <p:nvPr/>
          </p:nvSpPr>
          <p:spPr>
            <a:xfrm>
              <a:off x="3401175" y="4045450"/>
              <a:ext cx="119100" cy="1191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8" name="Google Shape;1858;p143"/>
          <p:cNvGrpSpPr/>
          <p:nvPr/>
        </p:nvGrpSpPr>
        <p:grpSpPr>
          <a:xfrm>
            <a:off x="4670895" y="3544606"/>
            <a:ext cx="564929" cy="365391"/>
            <a:chOff x="5003226" y="3702557"/>
            <a:chExt cx="712574" cy="461993"/>
          </a:xfrm>
        </p:grpSpPr>
        <p:cxnSp>
          <p:nvCxnSpPr>
            <p:cNvPr id="1859" name="Google Shape;1859;p143"/>
            <p:cNvCxnSpPr/>
            <p:nvPr/>
          </p:nvCxnSpPr>
          <p:spPr>
            <a:xfrm>
              <a:off x="5003226" y="3702557"/>
              <a:ext cx="675900" cy="4002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60" name="Google Shape;1860;p143"/>
            <p:cNvSpPr/>
            <p:nvPr/>
          </p:nvSpPr>
          <p:spPr>
            <a:xfrm>
              <a:off x="5596700" y="4045450"/>
              <a:ext cx="119100" cy="119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1" name="Google Shape;1861;p143"/>
          <p:cNvGrpSpPr/>
          <p:nvPr/>
        </p:nvGrpSpPr>
        <p:grpSpPr>
          <a:xfrm>
            <a:off x="5849709" y="3481487"/>
            <a:ext cx="1166486" cy="428510"/>
            <a:chOff x="6490125" y="3622750"/>
            <a:chExt cx="1471350" cy="541800"/>
          </a:xfrm>
        </p:grpSpPr>
        <p:cxnSp>
          <p:nvCxnSpPr>
            <p:cNvPr id="1862" name="Google Shape;1862;p143"/>
            <p:cNvCxnSpPr>
              <a:endCxn id="1863" idx="0"/>
            </p:cNvCxnSpPr>
            <p:nvPr/>
          </p:nvCxnSpPr>
          <p:spPr>
            <a:xfrm>
              <a:off x="6490125" y="3622750"/>
              <a:ext cx="1411800" cy="422700"/>
            </a:xfrm>
            <a:prstGeom prst="bentConnector2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63" name="Google Shape;1863;p143"/>
            <p:cNvSpPr/>
            <p:nvPr/>
          </p:nvSpPr>
          <p:spPr>
            <a:xfrm>
              <a:off x="7842375" y="4045450"/>
              <a:ext cx="119100" cy="119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4" name="Google Shape;1864;p143"/>
          <p:cNvSpPr/>
          <p:nvPr/>
        </p:nvSpPr>
        <p:spPr>
          <a:xfrm>
            <a:off x="3134934" y="2540359"/>
            <a:ext cx="636386" cy="635025"/>
          </a:xfrm>
          <a:custGeom>
            <a:rect b="b" l="l" r="r" t="t"/>
            <a:pathLst>
              <a:path extrusionOk="0" h="46633" w="46673">
                <a:moveTo>
                  <a:pt x="22133" y="1"/>
                </a:moveTo>
                <a:lnTo>
                  <a:pt x="19766" y="237"/>
                </a:lnTo>
                <a:lnTo>
                  <a:pt x="17517" y="711"/>
                </a:lnTo>
                <a:lnTo>
                  <a:pt x="15308" y="1382"/>
                </a:lnTo>
                <a:lnTo>
                  <a:pt x="13217" y="2289"/>
                </a:lnTo>
                <a:lnTo>
                  <a:pt x="11244" y="3354"/>
                </a:lnTo>
                <a:lnTo>
                  <a:pt x="9351" y="4617"/>
                </a:lnTo>
                <a:lnTo>
                  <a:pt x="7654" y="6037"/>
                </a:lnTo>
                <a:lnTo>
                  <a:pt x="6076" y="7615"/>
                </a:lnTo>
                <a:lnTo>
                  <a:pt x="4616" y="9351"/>
                </a:lnTo>
                <a:lnTo>
                  <a:pt x="3393" y="11205"/>
                </a:lnTo>
                <a:lnTo>
                  <a:pt x="2289" y="13178"/>
                </a:lnTo>
                <a:lnTo>
                  <a:pt x="1421" y="15269"/>
                </a:lnTo>
                <a:lnTo>
                  <a:pt x="750" y="17478"/>
                </a:lnTo>
                <a:lnTo>
                  <a:pt x="277" y="19766"/>
                </a:lnTo>
                <a:lnTo>
                  <a:pt x="40" y="22094"/>
                </a:lnTo>
                <a:lnTo>
                  <a:pt x="0" y="23317"/>
                </a:lnTo>
                <a:lnTo>
                  <a:pt x="40" y="24500"/>
                </a:lnTo>
                <a:lnTo>
                  <a:pt x="277" y="26867"/>
                </a:lnTo>
                <a:lnTo>
                  <a:pt x="750" y="29156"/>
                </a:lnTo>
                <a:lnTo>
                  <a:pt x="1421" y="31325"/>
                </a:lnTo>
                <a:lnTo>
                  <a:pt x="2289" y="33416"/>
                </a:lnTo>
                <a:lnTo>
                  <a:pt x="3393" y="35428"/>
                </a:lnTo>
                <a:lnTo>
                  <a:pt x="4616" y="37283"/>
                </a:lnTo>
                <a:lnTo>
                  <a:pt x="6076" y="39018"/>
                </a:lnTo>
                <a:lnTo>
                  <a:pt x="7654" y="40597"/>
                </a:lnTo>
                <a:lnTo>
                  <a:pt x="9351" y="42017"/>
                </a:lnTo>
                <a:lnTo>
                  <a:pt x="11244" y="43279"/>
                </a:lnTo>
                <a:lnTo>
                  <a:pt x="13217" y="44344"/>
                </a:lnTo>
                <a:lnTo>
                  <a:pt x="15308" y="45212"/>
                </a:lnTo>
                <a:lnTo>
                  <a:pt x="17517" y="45923"/>
                </a:lnTo>
                <a:lnTo>
                  <a:pt x="19766" y="46396"/>
                </a:lnTo>
                <a:lnTo>
                  <a:pt x="22133" y="46633"/>
                </a:lnTo>
                <a:lnTo>
                  <a:pt x="24540" y="46633"/>
                </a:lnTo>
                <a:lnTo>
                  <a:pt x="26867" y="46396"/>
                </a:lnTo>
                <a:lnTo>
                  <a:pt x="29155" y="45923"/>
                </a:lnTo>
                <a:lnTo>
                  <a:pt x="31365" y="45212"/>
                </a:lnTo>
                <a:lnTo>
                  <a:pt x="33456" y="44344"/>
                </a:lnTo>
                <a:lnTo>
                  <a:pt x="35428" y="43279"/>
                </a:lnTo>
                <a:lnTo>
                  <a:pt x="37283" y="42017"/>
                </a:lnTo>
                <a:lnTo>
                  <a:pt x="39018" y="40597"/>
                </a:lnTo>
                <a:lnTo>
                  <a:pt x="40596" y="39018"/>
                </a:lnTo>
                <a:lnTo>
                  <a:pt x="42017" y="37283"/>
                </a:lnTo>
                <a:lnTo>
                  <a:pt x="43279" y="35428"/>
                </a:lnTo>
                <a:lnTo>
                  <a:pt x="44384" y="33416"/>
                </a:lnTo>
                <a:lnTo>
                  <a:pt x="45252" y="31325"/>
                </a:lnTo>
                <a:lnTo>
                  <a:pt x="45922" y="29156"/>
                </a:lnTo>
                <a:lnTo>
                  <a:pt x="46396" y="26867"/>
                </a:lnTo>
                <a:lnTo>
                  <a:pt x="46633" y="24500"/>
                </a:lnTo>
                <a:lnTo>
                  <a:pt x="46672" y="23317"/>
                </a:lnTo>
                <a:lnTo>
                  <a:pt x="46633" y="22094"/>
                </a:lnTo>
                <a:lnTo>
                  <a:pt x="46396" y="19766"/>
                </a:lnTo>
                <a:lnTo>
                  <a:pt x="45922" y="17478"/>
                </a:lnTo>
                <a:lnTo>
                  <a:pt x="45252" y="15269"/>
                </a:lnTo>
                <a:lnTo>
                  <a:pt x="44384" y="13178"/>
                </a:lnTo>
                <a:lnTo>
                  <a:pt x="43279" y="11205"/>
                </a:lnTo>
                <a:lnTo>
                  <a:pt x="42017" y="9351"/>
                </a:lnTo>
                <a:lnTo>
                  <a:pt x="40596" y="7615"/>
                </a:lnTo>
                <a:lnTo>
                  <a:pt x="39018" y="6037"/>
                </a:lnTo>
                <a:lnTo>
                  <a:pt x="37283" y="4617"/>
                </a:lnTo>
                <a:lnTo>
                  <a:pt x="35428" y="3354"/>
                </a:lnTo>
                <a:lnTo>
                  <a:pt x="33456" y="2289"/>
                </a:lnTo>
                <a:lnTo>
                  <a:pt x="31365" y="1382"/>
                </a:lnTo>
                <a:lnTo>
                  <a:pt x="29155" y="711"/>
                </a:lnTo>
                <a:lnTo>
                  <a:pt x="26867" y="237"/>
                </a:lnTo>
                <a:lnTo>
                  <a:pt x="24540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43"/>
          <p:cNvSpPr/>
          <p:nvPr/>
        </p:nvSpPr>
        <p:spPr>
          <a:xfrm>
            <a:off x="4914270" y="2540359"/>
            <a:ext cx="635841" cy="635025"/>
          </a:xfrm>
          <a:custGeom>
            <a:rect b="b" l="l" r="r" t="t"/>
            <a:pathLst>
              <a:path extrusionOk="0" h="46633" w="46633">
                <a:moveTo>
                  <a:pt x="22133" y="1"/>
                </a:moveTo>
                <a:lnTo>
                  <a:pt x="19766" y="237"/>
                </a:lnTo>
                <a:lnTo>
                  <a:pt x="17477" y="711"/>
                </a:lnTo>
                <a:lnTo>
                  <a:pt x="15308" y="1382"/>
                </a:lnTo>
                <a:lnTo>
                  <a:pt x="13217" y="2289"/>
                </a:lnTo>
                <a:lnTo>
                  <a:pt x="11205" y="3354"/>
                </a:lnTo>
                <a:lnTo>
                  <a:pt x="9350" y="4617"/>
                </a:lnTo>
                <a:lnTo>
                  <a:pt x="7615" y="6037"/>
                </a:lnTo>
                <a:lnTo>
                  <a:pt x="6036" y="7615"/>
                </a:lnTo>
                <a:lnTo>
                  <a:pt x="4616" y="9351"/>
                </a:lnTo>
                <a:lnTo>
                  <a:pt x="3354" y="11205"/>
                </a:lnTo>
                <a:lnTo>
                  <a:pt x="2289" y="13178"/>
                </a:lnTo>
                <a:lnTo>
                  <a:pt x="1421" y="15269"/>
                </a:lnTo>
                <a:lnTo>
                  <a:pt x="710" y="17478"/>
                </a:lnTo>
                <a:lnTo>
                  <a:pt x="237" y="19766"/>
                </a:lnTo>
                <a:lnTo>
                  <a:pt x="0" y="22094"/>
                </a:lnTo>
                <a:lnTo>
                  <a:pt x="0" y="23317"/>
                </a:lnTo>
                <a:lnTo>
                  <a:pt x="0" y="24500"/>
                </a:lnTo>
                <a:lnTo>
                  <a:pt x="237" y="26867"/>
                </a:lnTo>
                <a:lnTo>
                  <a:pt x="710" y="29156"/>
                </a:lnTo>
                <a:lnTo>
                  <a:pt x="1421" y="31325"/>
                </a:lnTo>
                <a:lnTo>
                  <a:pt x="2289" y="33416"/>
                </a:lnTo>
                <a:lnTo>
                  <a:pt x="3354" y="35428"/>
                </a:lnTo>
                <a:lnTo>
                  <a:pt x="4616" y="37283"/>
                </a:lnTo>
                <a:lnTo>
                  <a:pt x="6036" y="39018"/>
                </a:lnTo>
                <a:lnTo>
                  <a:pt x="7615" y="40597"/>
                </a:lnTo>
                <a:lnTo>
                  <a:pt x="9350" y="42017"/>
                </a:lnTo>
                <a:lnTo>
                  <a:pt x="11205" y="43279"/>
                </a:lnTo>
                <a:lnTo>
                  <a:pt x="13217" y="44344"/>
                </a:lnTo>
                <a:lnTo>
                  <a:pt x="15308" y="45212"/>
                </a:lnTo>
                <a:lnTo>
                  <a:pt x="17477" y="45923"/>
                </a:lnTo>
                <a:lnTo>
                  <a:pt x="19766" y="46396"/>
                </a:lnTo>
                <a:lnTo>
                  <a:pt x="22133" y="46633"/>
                </a:lnTo>
                <a:lnTo>
                  <a:pt x="24539" y="46633"/>
                </a:lnTo>
                <a:lnTo>
                  <a:pt x="26867" y="46396"/>
                </a:lnTo>
                <a:lnTo>
                  <a:pt x="29155" y="45923"/>
                </a:lnTo>
                <a:lnTo>
                  <a:pt x="31365" y="45212"/>
                </a:lnTo>
                <a:lnTo>
                  <a:pt x="33455" y="44344"/>
                </a:lnTo>
                <a:lnTo>
                  <a:pt x="35428" y="43279"/>
                </a:lnTo>
                <a:lnTo>
                  <a:pt x="37282" y="42017"/>
                </a:lnTo>
                <a:lnTo>
                  <a:pt x="39018" y="40597"/>
                </a:lnTo>
                <a:lnTo>
                  <a:pt x="40596" y="39018"/>
                </a:lnTo>
                <a:lnTo>
                  <a:pt x="42017" y="37283"/>
                </a:lnTo>
                <a:lnTo>
                  <a:pt x="43279" y="35428"/>
                </a:lnTo>
                <a:lnTo>
                  <a:pt x="44344" y="33416"/>
                </a:lnTo>
                <a:lnTo>
                  <a:pt x="45252" y="31325"/>
                </a:lnTo>
                <a:lnTo>
                  <a:pt x="45922" y="29156"/>
                </a:lnTo>
                <a:lnTo>
                  <a:pt x="46396" y="26867"/>
                </a:lnTo>
                <a:lnTo>
                  <a:pt x="46632" y="24500"/>
                </a:lnTo>
                <a:lnTo>
                  <a:pt x="46632" y="23317"/>
                </a:lnTo>
                <a:lnTo>
                  <a:pt x="46632" y="22094"/>
                </a:lnTo>
                <a:lnTo>
                  <a:pt x="46396" y="19766"/>
                </a:lnTo>
                <a:lnTo>
                  <a:pt x="45922" y="17478"/>
                </a:lnTo>
                <a:lnTo>
                  <a:pt x="45252" y="15269"/>
                </a:lnTo>
                <a:lnTo>
                  <a:pt x="44344" y="13178"/>
                </a:lnTo>
                <a:lnTo>
                  <a:pt x="43279" y="11205"/>
                </a:lnTo>
                <a:lnTo>
                  <a:pt x="42017" y="9351"/>
                </a:lnTo>
                <a:lnTo>
                  <a:pt x="40596" y="7615"/>
                </a:lnTo>
                <a:lnTo>
                  <a:pt x="39018" y="6037"/>
                </a:lnTo>
                <a:lnTo>
                  <a:pt x="37282" y="4617"/>
                </a:lnTo>
                <a:lnTo>
                  <a:pt x="35428" y="3354"/>
                </a:lnTo>
                <a:lnTo>
                  <a:pt x="33455" y="2289"/>
                </a:lnTo>
                <a:lnTo>
                  <a:pt x="31365" y="1382"/>
                </a:lnTo>
                <a:lnTo>
                  <a:pt x="29155" y="711"/>
                </a:lnTo>
                <a:lnTo>
                  <a:pt x="26867" y="237"/>
                </a:lnTo>
                <a:lnTo>
                  <a:pt x="2453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6" name="Google Shape;1866;p143"/>
          <p:cNvGrpSpPr/>
          <p:nvPr/>
        </p:nvGrpSpPr>
        <p:grpSpPr>
          <a:xfrm>
            <a:off x="5107847" y="2694847"/>
            <a:ext cx="246890" cy="241647"/>
            <a:chOff x="5469127" y="3245905"/>
            <a:chExt cx="311415" cy="305534"/>
          </a:xfrm>
        </p:grpSpPr>
        <p:sp>
          <p:nvSpPr>
            <p:cNvPr id="1867" name="Google Shape;1867;p143"/>
            <p:cNvSpPr/>
            <p:nvPr/>
          </p:nvSpPr>
          <p:spPr>
            <a:xfrm>
              <a:off x="5636498" y="3422353"/>
              <a:ext cx="99478" cy="119731"/>
            </a:xfrm>
            <a:custGeom>
              <a:rect b="b" l="l" r="r" t="t"/>
              <a:pathLst>
                <a:path extrusionOk="0" h="4747" w="3944">
                  <a:moveTo>
                    <a:pt x="3819" y="0"/>
                  </a:moveTo>
                  <a:lnTo>
                    <a:pt x="3819" y="0"/>
                  </a:lnTo>
                  <a:cubicBezTo>
                    <a:pt x="3658" y="178"/>
                    <a:pt x="3498" y="339"/>
                    <a:pt x="3337" y="517"/>
                  </a:cubicBezTo>
                  <a:cubicBezTo>
                    <a:pt x="2374" y="1481"/>
                    <a:pt x="1250" y="2266"/>
                    <a:pt x="1" y="2819"/>
                  </a:cubicBezTo>
                  <a:lnTo>
                    <a:pt x="143" y="4425"/>
                  </a:lnTo>
                  <a:cubicBezTo>
                    <a:pt x="179" y="4603"/>
                    <a:pt x="322" y="4728"/>
                    <a:pt x="500" y="4746"/>
                  </a:cubicBezTo>
                  <a:cubicBezTo>
                    <a:pt x="590" y="4728"/>
                    <a:pt x="679" y="4693"/>
                    <a:pt x="750" y="4639"/>
                  </a:cubicBezTo>
                  <a:lnTo>
                    <a:pt x="3052" y="2337"/>
                  </a:lnTo>
                  <a:cubicBezTo>
                    <a:pt x="3658" y="1731"/>
                    <a:pt x="3944" y="856"/>
                    <a:pt x="3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43"/>
            <p:cNvSpPr/>
            <p:nvPr/>
          </p:nvSpPr>
          <p:spPr>
            <a:xfrm>
              <a:off x="5654633" y="3342679"/>
              <a:ext cx="28703" cy="22498"/>
            </a:xfrm>
            <a:custGeom>
              <a:rect b="b" l="l" r="r" t="t"/>
              <a:pathLst>
                <a:path extrusionOk="0" h="892" w="1138">
                  <a:moveTo>
                    <a:pt x="599" y="0"/>
                  </a:moveTo>
                  <a:cubicBezTo>
                    <a:pt x="202" y="0"/>
                    <a:pt x="1" y="488"/>
                    <a:pt x="299" y="768"/>
                  </a:cubicBezTo>
                  <a:cubicBezTo>
                    <a:pt x="389" y="851"/>
                    <a:pt x="501" y="892"/>
                    <a:pt x="610" y="892"/>
                  </a:cubicBezTo>
                  <a:cubicBezTo>
                    <a:pt x="782" y="892"/>
                    <a:pt x="947" y="793"/>
                    <a:pt x="1012" y="608"/>
                  </a:cubicBezTo>
                  <a:cubicBezTo>
                    <a:pt x="1137" y="322"/>
                    <a:pt x="923" y="1"/>
                    <a:pt x="620" y="1"/>
                  </a:cubicBezTo>
                  <a:cubicBezTo>
                    <a:pt x="613" y="1"/>
                    <a:pt x="606" y="0"/>
                    <a:pt x="5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43"/>
            <p:cNvSpPr/>
            <p:nvPr/>
          </p:nvSpPr>
          <p:spPr>
            <a:xfrm>
              <a:off x="5693651" y="3245905"/>
              <a:ext cx="86892" cy="84672"/>
            </a:xfrm>
            <a:custGeom>
              <a:rect b="b" l="l" r="r" t="t"/>
              <a:pathLst>
                <a:path extrusionOk="0" h="3357" w="3445">
                  <a:moveTo>
                    <a:pt x="2081" y="1"/>
                  </a:moveTo>
                  <a:cubicBezTo>
                    <a:pt x="1368" y="1"/>
                    <a:pt x="663" y="132"/>
                    <a:pt x="1" y="394"/>
                  </a:cubicBezTo>
                  <a:lnTo>
                    <a:pt x="2963" y="3356"/>
                  </a:lnTo>
                  <a:cubicBezTo>
                    <a:pt x="3319" y="2393"/>
                    <a:pt x="3444" y="1358"/>
                    <a:pt x="3284" y="359"/>
                  </a:cubicBezTo>
                  <a:cubicBezTo>
                    <a:pt x="3248" y="216"/>
                    <a:pt x="3141" y="109"/>
                    <a:pt x="2998" y="73"/>
                  </a:cubicBezTo>
                  <a:cubicBezTo>
                    <a:pt x="2693" y="25"/>
                    <a:pt x="2386" y="1"/>
                    <a:pt x="2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43"/>
            <p:cNvSpPr/>
            <p:nvPr/>
          </p:nvSpPr>
          <p:spPr>
            <a:xfrm>
              <a:off x="5541110" y="3375088"/>
              <a:ext cx="108028" cy="105329"/>
            </a:xfrm>
            <a:custGeom>
              <a:rect b="b" l="l" r="r" t="t"/>
              <a:pathLst>
                <a:path extrusionOk="0" h="4176" w="4283">
                  <a:moveTo>
                    <a:pt x="607" y="1"/>
                  </a:moveTo>
                  <a:cubicBezTo>
                    <a:pt x="464" y="286"/>
                    <a:pt x="321" y="554"/>
                    <a:pt x="196" y="839"/>
                  </a:cubicBezTo>
                  <a:cubicBezTo>
                    <a:pt x="0" y="1267"/>
                    <a:pt x="107" y="1785"/>
                    <a:pt x="446" y="2106"/>
                  </a:cubicBezTo>
                  <a:lnTo>
                    <a:pt x="2159" y="3837"/>
                  </a:lnTo>
                  <a:cubicBezTo>
                    <a:pt x="2373" y="4051"/>
                    <a:pt x="2676" y="4176"/>
                    <a:pt x="2980" y="4176"/>
                  </a:cubicBezTo>
                  <a:cubicBezTo>
                    <a:pt x="3140" y="4176"/>
                    <a:pt x="3301" y="4140"/>
                    <a:pt x="3444" y="4087"/>
                  </a:cubicBezTo>
                  <a:cubicBezTo>
                    <a:pt x="3729" y="3962"/>
                    <a:pt x="3997" y="3819"/>
                    <a:pt x="4282" y="3676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43"/>
            <p:cNvSpPr/>
            <p:nvPr/>
          </p:nvSpPr>
          <p:spPr>
            <a:xfrm>
              <a:off x="5565852" y="3263484"/>
              <a:ext cx="194894" cy="194440"/>
            </a:xfrm>
            <a:custGeom>
              <a:rect b="b" l="l" r="r" t="t"/>
              <a:pathLst>
                <a:path extrusionOk="0" h="7709" w="7727">
                  <a:moveTo>
                    <a:pt x="4148" y="2424"/>
                  </a:moveTo>
                  <a:cubicBezTo>
                    <a:pt x="4433" y="2424"/>
                    <a:pt x="4724" y="2530"/>
                    <a:pt x="4961" y="2766"/>
                  </a:cubicBezTo>
                  <a:cubicBezTo>
                    <a:pt x="5407" y="3212"/>
                    <a:pt x="5407" y="3962"/>
                    <a:pt x="4961" y="4408"/>
                  </a:cubicBezTo>
                  <a:cubicBezTo>
                    <a:pt x="4724" y="4644"/>
                    <a:pt x="4433" y="4750"/>
                    <a:pt x="4148" y="4750"/>
                  </a:cubicBezTo>
                  <a:cubicBezTo>
                    <a:pt x="3552" y="4750"/>
                    <a:pt x="2980" y="4287"/>
                    <a:pt x="2980" y="3587"/>
                  </a:cubicBezTo>
                  <a:cubicBezTo>
                    <a:pt x="2980" y="2887"/>
                    <a:pt x="3552" y="2424"/>
                    <a:pt x="4148" y="2424"/>
                  </a:cubicBezTo>
                  <a:close/>
                  <a:moveTo>
                    <a:pt x="4354" y="1"/>
                  </a:moveTo>
                  <a:cubicBezTo>
                    <a:pt x="3266" y="518"/>
                    <a:pt x="2266" y="1214"/>
                    <a:pt x="1410" y="2070"/>
                  </a:cubicBezTo>
                  <a:cubicBezTo>
                    <a:pt x="893" y="2606"/>
                    <a:pt x="411" y="3177"/>
                    <a:pt x="0" y="3801"/>
                  </a:cubicBezTo>
                  <a:lnTo>
                    <a:pt x="3908" y="7709"/>
                  </a:lnTo>
                  <a:cubicBezTo>
                    <a:pt x="4532" y="7298"/>
                    <a:pt x="5121" y="6834"/>
                    <a:pt x="5639" y="6299"/>
                  </a:cubicBezTo>
                  <a:cubicBezTo>
                    <a:pt x="6513" y="5460"/>
                    <a:pt x="7209" y="4461"/>
                    <a:pt x="7726" y="3373"/>
                  </a:cubicBezTo>
                  <a:lnTo>
                    <a:pt x="43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43"/>
            <p:cNvSpPr/>
            <p:nvPr/>
          </p:nvSpPr>
          <p:spPr>
            <a:xfrm>
              <a:off x="5469127" y="3461042"/>
              <a:ext cx="94509" cy="90397"/>
            </a:xfrm>
            <a:custGeom>
              <a:rect b="b" l="l" r="r" t="t"/>
              <a:pathLst>
                <a:path extrusionOk="0" h="3584" w="3747">
                  <a:moveTo>
                    <a:pt x="3365" y="1"/>
                  </a:moveTo>
                  <a:cubicBezTo>
                    <a:pt x="3273" y="1"/>
                    <a:pt x="3184" y="36"/>
                    <a:pt x="3122" y="108"/>
                  </a:cubicBezTo>
                  <a:lnTo>
                    <a:pt x="249" y="2980"/>
                  </a:lnTo>
                  <a:cubicBezTo>
                    <a:pt x="1" y="3228"/>
                    <a:pt x="243" y="3583"/>
                    <a:pt x="514" y="3583"/>
                  </a:cubicBezTo>
                  <a:cubicBezTo>
                    <a:pt x="594" y="3583"/>
                    <a:pt x="676" y="3553"/>
                    <a:pt x="749" y="3480"/>
                  </a:cubicBezTo>
                  <a:lnTo>
                    <a:pt x="3621" y="607"/>
                  </a:lnTo>
                  <a:cubicBezTo>
                    <a:pt x="3746" y="482"/>
                    <a:pt x="3746" y="250"/>
                    <a:pt x="3621" y="108"/>
                  </a:cubicBezTo>
                  <a:cubicBezTo>
                    <a:pt x="3550" y="36"/>
                    <a:pt x="3456" y="1"/>
                    <a:pt x="33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43"/>
            <p:cNvSpPr/>
            <p:nvPr/>
          </p:nvSpPr>
          <p:spPr>
            <a:xfrm>
              <a:off x="5488497" y="3432542"/>
              <a:ext cx="49814" cy="42399"/>
            </a:xfrm>
            <a:custGeom>
              <a:rect b="b" l="l" r="r" t="t"/>
              <a:pathLst>
                <a:path extrusionOk="0" h="1681" w="1975">
                  <a:moveTo>
                    <a:pt x="1473" y="0"/>
                  </a:moveTo>
                  <a:cubicBezTo>
                    <a:pt x="1390" y="0"/>
                    <a:pt x="1305" y="34"/>
                    <a:pt x="1230" y="113"/>
                  </a:cubicBezTo>
                  <a:lnTo>
                    <a:pt x="248" y="1077"/>
                  </a:lnTo>
                  <a:cubicBezTo>
                    <a:pt x="0" y="1325"/>
                    <a:pt x="242" y="1680"/>
                    <a:pt x="521" y="1680"/>
                  </a:cubicBezTo>
                  <a:cubicBezTo>
                    <a:pt x="604" y="1680"/>
                    <a:pt x="689" y="1649"/>
                    <a:pt x="766" y="1577"/>
                  </a:cubicBezTo>
                  <a:lnTo>
                    <a:pt x="1729" y="613"/>
                  </a:lnTo>
                  <a:cubicBezTo>
                    <a:pt x="1975" y="354"/>
                    <a:pt x="1740" y="0"/>
                    <a:pt x="1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43"/>
            <p:cNvSpPr/>
            <p:nvPr/>
          </p:nvSpPr>
          <p:spPr>
            <a:xfrm>
              <a:off x="5545347" y="3489693"/>
              <a:ext cx="50016" cy="42626"/>
            </a:xfrm>
            <a:custGeom>
              <a:rect b="b" l="l" r="r" t="t"/>
              <a:pathLst>
                <a:path extrusionOk="0" h="1690" w="1983">
                  <a:moveTo>
                    <a:pt x="1476" y="0"/>
                  </a:moveTo>
                  <a:cubicBezTo>
                    <a:pt x="1392" y="0"/>
                    <a:pt x="1303" y="34"/>
                    <a:pt x="1224" y="113"/>
                  </a:cubicBezTo>
                  <a:lnTo>
                    <a:pt x="260" y="1077"/>
                  </a:lnTo>
                  <a:cubicBezTo>
                    <a:pt x="1" y="1336"/>
                    <a:pt x="243" y="1690"/>
                    <a:pt x="515" y="1690"/>
                  </a:cubicBezTo>
                  <a:cubicBezTo>
                    <a:pt x="598" y="1690"/>
                    <a:pt x="684" y="1656"/>
                    <a:pt x="760" y="1577"/>
                  </a:cubicBezTo>
                  <a:lnTo>
                    <a:pt x="1723" y="613"/>
                  </a:lnTo>
                  <a:cubicBezTo>
                    <a:pt x="1983" y="354"/>
                    <a:pt x="1751" y="0"/>
                    <a:pt x="1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43"/>
            <p:cNvSpPr/>
            <p:nvPr/>
          </p:nvSpPr>
          <p:spPr>
            <a:xfrm>
              <a:off x="5481688" y="3290471"/>
              <a:ext cx="120185" cy="97258"/>
            </a:xfrm>
            <a:custGeom>
              <a:rect b="b" l="l" r="r" t="t"/>
              <a:pathLst>
                <a:path extrusionOk="0" h="3856" w="4765">
                  <a:moveTo>
                    <a:pt x="4295" y="0"/>
                  </a:moveTo>
                  <a:cubicBezTo>
                    <a:pt x="3601" y="0"/>
                    <a:pt x="2913" y="301"/>
                    <a:pt x="2427" y="804"/>
                  </a:cubicBezTo>
                  <a:lnTo>
                    <a:pt x="126" y="3088"/>
                  </a:lnTo>
                  <a:cubicBezTo>
                    <a:pt x="37" y="3195"/>
                    <a:pt x="1" y="3338"/>
                    <a:pt x="54" y="3463"/>
                  </a:cubicBezTo>
                  <a:cubicBezTo>
                    <a:pt x="90" y="3588"/>
                    <a:pt x="215" y="3677"/>
                    <a:pt x="358" y="3695"/>
                  </a:cubicBezTo>
                  <a:lnTo>
                    <a:pt x="1928" y="3855"/>
                  </a:lnTo>
                  <a:cubicBezTo>
                    <a:pt x="2499" y="2606"/>
                    <a:pt x="3284" y="1464"/>
                    <a:pt x="4247" y="501"/>
                  </a:cubicBezTo>
                  <a:cubicBezTo>
                    <a:pt x="4408" y="340"/>
                    <a:pt x="4586" y="180"/>
                    <a:pt x="4765" y="19"/>
                  </a:cubicBezTo>
                  <a:cubicBezTo>
                    <a:pt x="4622" y="1"/>
                    <a:pt x="4497" y="1"/>
                    <a:pt x="4354" y="1"/>
                  </a:cubicBezTo>
                  <a:cubicBezTo>
                    <a:pt x="4335" y="1"/>
                    <a:pt x="4315" y="0"/>
                    <a:pt x="42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6" name="Google Shape;1876;p143"/>
          <p:cNvGrpSpPr/>
          <p:nvPr/>
        </p:nvGrpSpPr>
        <p:grpSpPr>
          <a:xfrm>
            <a:off x="3339697" y="2695345"/>
            <a:ext cx="227179" cy="241345"/>
            <a:chOff x="4705995" y="1664587"/>
            <a:chExt cx="286553" cy="305153"/>
          </a:xfrm>
        </p:grpSpPr>
        <p:sp>
          <p:nvSpPr>
            <p:cNvPr id="1877" name="Google Shape;1877;p143"/>
            <p:cNvSpPr/>
            <p:nvPr/>
          </p:nvSpPr>
          <p:spPr>
            <a:xfrm>
              <a:off x="4795406" y="1905803"/>
              <a:ext cx="107599" cy="17580"/>
            </a:xfrm>
            <a:custGeom>
              <a:rect b="b" l="l" r="r" t="t"/>
              <a:pathLst>
                <a:path extrusionOk="0" h="697" w="4266">
                  <a:moveTo>
                    <a:pt x="1" y="0"/>
                  </a:moveTo>
                  <a:lnTo>
                    <a:pt x="1" y="54"/>
                  </a:lnTo>
                  <a:cubicBezTo>
                    <a:pt x="1" y="286"/>
                    <a:pt x="72" y="518"/>
                    <a:pt x="233" y="696"/>
                  </a:cubicBezTo>
                  <a:lnTo>
                    <a:pt x="4051" y="696"/>
                  </a:lnTo>
                  <a:cubicBezTo>
                    <a:pt x="4194" y="518"/>
                    <a:pt x="4265" y="286"/>
                    <a:pt x="4265" y="54"/>
                  </a:cubicBezTo>
                  <a:lnTo>
                    <a:pt x="42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43"/>
            <p:cNvSpPr/>
            <p:nvPr/>
          </p:nvSpPr>
          <p:spPr>
            <a:xfrm>
              <a:off x="4794952" y="1869787"/>
              <a:ext cx="108053" cy="18034"/>
            </a:xfrm>
            <a:custGeom>
              <a:rect b="b" l="l" r="r" t="t"/>
              <a:pathLst>
                <a:path extrusionOk="0" h="715" w="4284">
                  <a:moveTo>
                    <a:pt x="1" y="1"/>
                  </a:moveTo>
                  <a:cubicBezTo>
                    <a:pt x="19" y="55"/>
                    <a:pt x="19" y="108"/>
                    <a:pt x="19" y="162"/>
                  </a:cubicBezTo>
                  <a:lnTo>
                    <a:pt x="19" y="715"/>
                  </a:lnTo>
                  <a:lnTo>
                    <a:pt x="4283" y="715"/>
                  </a:lnTo>
                  <a:lnTo>
                    <a:pt x="4283" y="162"/>
                  </a:lnTo>
                  <a:cubicBezTo>
                    <a:pt x="4283" y="108"/>
                    <a:pt x="4283" y="55"/>
                    <a:pt x="42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43"/>
            <p:cNvSpPr/>
            <p:nvPr/>
          </p:nvSpPr>
          <p:spPr>
            <a:xfrm>
              <a:off x="4814322" y="1941339"/>
              <a:ext cx="69765" cy="28401"/>
            </a:xfrm>
            <a:custGeom>
              <a:rect b="b" l="l" r="r" t="t"/>
              <a:pathLst>
                <a:path extrusionOk="0" h="1126" w="2766">
                  <a:moveTo>
                    <a:pt x="0" y="1"/>
                  </a:moveTo>
                  <a:cubicBezTo>
                    <a:pt x="125" y="661"/>
                    <a:pt x="714" y="1125"/>
                    <a:pt x="1374" y="1125"/>
                  </a:cubicBezTo>
                  <a:cubicBezTo>
                    <a:pt x="2052" y="1125"/>
                    <a:pt x="2641" y="661"/>
                    <a:pt x="27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43"/>
            <p:cNvSpPr/>
            <p:nvPr/>
          </p:nvSpPr>
          <p:spPr>
            <a:xfrm>
              <a:off x="4807563" y="1719040"/>
              <a:ext cx="83739" cy="83739"/>
            </a:xfrm>
            <a:custGeom>
              <a:rect b="b" l="l" r="r" t="t"/>
              <a:pathLst>
                <a:path extrusionOk="0" h="3320" w="3320">
                  <a:moveTo>
                    <a:pt x="1647" y="1308"/>
                  </a:moveTo>
                  <a:cubicBezTo>
                    <a:pt x="1829" y="1308"/>
                    <a:pt x="1999" y="1444"/>
                    <a:pt x="1999" y="1660"/>
                  </a:cubicBezTo>
                  <a:cubicBezTo>
                    <a:pt x="1999" y="1856"/>
                    <a:pt x="1838" y="2017"/>
                    <a:pt x="1642" y="2017"/>
                  </a:cubicBezTo>
                  <a:cubicBezTo>
                    <a:pt x="1339" y="2017"/>
                    <a:pt x="1178" y="1642"/>
                    <a:pt x="1392" y="1410"/>
                  </a:cubicBezTo>
                  <a:cubicBezTo>
                    <a:pt x="1468" y="1340"/>
                    <a:pt x="1559" y="1308"/>
                    <a:pt x="1647" y="1308"/>
                  </a:cubicBezTo>
                  <a:close/>
                  <a:moveTo>
                    <a:pt x="1642" y="1"/>
                  </a:moveTo>
                  <a:lnTo>
                    <a:pt x="1482" y="411"/>
                  </a:lnTo>
                  <a:cubicBezTo>
                    <a:pt x="1446" y="518"/>
                    <a:pt x="1374" y="590"/>
                    <a:pt x="1267" y="625"/>
                  </a:cubicBezTo>
                  <a:lnTo>
                    <a:pt x="1178" y="661"/>
                  </a:lnTo>
                  <a:cubicBezTo>
                    <a:pt x="1134" y="679"/>
                    <a:pt x="1085" y="688"/>
                    <a:pt x="1035" y="688"/>
                  </a:cubicBezTo>
                  <a:cubicBezTo>
                    <a:pt x="986" y="688"/>
                    <a:pt x="937" y="679"/>
                    <a:pt x="893" y="661"/>
                  </a:cubicBezTo>
                  <a:lnTo>
                    <a:pt x="482" y="482"/>
                  </a:lnTo>
                  <a:lnTo>
                    <a:pt x="464" y="500"/>
                  </a:lnTo>
                  <a:lnTo>
                    <a:pt x="643" y="893"/>
                  </a:lnTo>
                  <a:cubicBezTo>
                    <a:pt x="696" y="982"/>
                    <a:pt x="696" y="1107"/>
                    <a:pt x="643" y="1196"/>
                  </a:cubicBezTo>
                  <a:cubicBezTo>
                    <a:pt x="625" y="1214"/>
                    <a:pt x="625" y="1250"/>
                    <a:pt x="607" y="1285"/>
                  </a:cubicBezTo>
                  <a:cubicBezTo>
                    <a:pt x="572" y="1375"/>
                    <a:pt x="500" y="1464"/>
                    <a:pt x="411" y="1499"/>
                  </a:cubicBezTo>
                  <a:lnTo>
                    <a:pt x="1" y="1660"/>
                  </a:lnTo>
                  <a:lnTo>
                    <a:pt x="1" y="1678"/>
                  </a:lnTo>
                  <a:lnTo>
                    <a:pt x="393" y="1838"/>
                  </a:lnTo>
                  <a:cubicBezTo>
                    <a:pt x="482" y="1874"/>
                    <a:pt x="572" y="1946"/>
                    <a:pt x="607" y="2053"/>
                  </a:cubicBezTo>
                  <a:cubicBezTo>
                    <a:pt x="607" y="2088"/>
                    <a:pt x="625" y="2124"/>
                    <a:pt x="643" y="2142"/>
                  </a:cubicBezTo>
                  <a:cubicBezTo>
                    <a:pt x="679" y="2249"/>
                    <a:pt x="679" y="2356"/>
                    <a:pt x="643" y="2445"/>
                  </a:cubicBezTo>
                  <a:lnTo>
                    <a:pt x="464" y="2838"/>
                  </a:lnTo>
                  <a:lnTo>
                    <a:pt x="482" y="2856"/>
                  </a:lnTo>
                  <a:lnTo>
                    <a:pt x="875" y="2677"/>
                  </a:lnTo>
                  <a:cubicBezTo>
                    <a:pt x="919" y="2659"/>
                    <a:pt x="969" y="2650"/>
                    <a:pt x="1018" y="2650"/>
                  </a:cubicBezTo>
                  <a:cubicBezTo>
                    <a:pt x="1067" y="2650"/>
                    <a:pt x="1116" y="2659"/>
                    <a:pt x="1160" y="2677"/>
                  </a:cubicBezTo>
                  <a:lnTo>
                    <a:pt x="1285" y="2731"/>
                  </a:lnTo>
                  <a:cubicBezTo>
                    <a:pt x="1374" y="2766"/>
                    <a:pt x="1446" y="2838"/>
                    <a:pt x="1499" y="2927"/>
                  </a:cubicBezTo>
                  <a:lnTo>
                    <a:pt x="1642" y="3319"/>
                  </a:lnTo>
                  <a:lnTo>
                    <a:pt x="1660" y="3319"/>
                  </a:lnTo>
                  <a:lnTo>
                    <a:pt x="1821" y="2927"/>
                  </a:lnTo>
                  <a:cubicBezTo>
                    <a:pt x="1856" y="2838"/>
                    <a:pt x="1928" y="2766"/>
                    <a:pt x="2035" y="2731"/>
                  </a:cubicBezTo>
                  <a:lnTo>
                    <a:pt x="2142" y="2677"/>
                  </a:lnTo>
                  <a:cubicBezTo>
                    <a:pt x="2186" y="2659"/>
                    <a:pt x="2235" y="2650"/>
                    <a:pt x="2284" y="2650"/>
                  </a:cubicBezTo>
                  <a:cubicBezTo>
                    <a:pt x="2333" y="2650"/>
                    <a:pt x="2383" y="2659"/>
                    <a:pt x="2427" y="2677"/>
                  </a:cubicBezTo>
                  <a:lnTo>
                    <a:pt x="2820" y="2856"/>
                  </a:lnTo>
                  <a:lnTo>
                    <a:pt x="2838" y="2838"/>
                  </a:lnTo>
                  <a:lnTo>
                    <a:pt x="2659" y="2445"/>
                  </a:lnTo>
                  <a:cubicBezTo>
                    <a:pt x="2623" y="2356"/>
                    <a:pt x="2623" y="2249"/>
                    <a:pt x="2659" y="2142"/>
                  </a:cubicBezTo>
                  <a:cubicBezTo>
                    <a:pt x="2677" y="2124"/>
                    <a:pt x="2695" y="2088"/>
                    <a:pt x="2713" y="2053"/>
                  </a:cubicBezTo>
                  <a:cubicBezTo>
                    <a:pt x="2748" y="1946"/>
                    <a:pt x="2820" y="1874"/>
                    <a:pt x="2909" y="1838"/>
                  </a:cubicBezTo>
                  <a:lnTo>
                    <a:pt x="3319" y="1678"/>
                  </a:lnTo>
                  <a:lnTo>
                    <a:pt x="3319" y="1660"/>
                  </a:lnTo>
                  <a:lnTo>
                    <a:pt x="2909" y="1499"/>
                  </a:lnTo>
                  <a:cubicBezTo>
                    <a:pt x="2802" y="1464"/>
                    <a:pt x="2730" y="1392"/>
                    <a:pt x="2695" y="1285"/>
                  </a:cubicBezTo>
                  <a:cubicBezTo>
                    <a:pt x="2695" y="1250"/>
                    <a:pt x="2677" y="1232"/>
                    <a:pt x="2659" y="1196"/>
                  </a:cubicBezTo>
                  <a:cubicBezTo>
                    <a:pt x="2623" y="1107"/>
                    <a:pt x="2623" y="982"/>
                    <a:pt x="2659" y="893"/>
                  </a:cubicBezTo>
                  <a:lnTo>
                    <a:pt x="2838" y="500"/>
                  </a:lnTo>
                  <a:lnTo>
                    <a:pt x="2820" y="482"/>
                  </a:lnTo>
                  <a:lnTo>
                    <a:pt x="2409" y="661"/>
                  </a:lnTo>
                  <a:cubicBezTo>
                    <a:pt x="2365" y="679"/>
                    <a:pt x="2316" y="688"/>
                    <a:pt x="2267" y="688"/>
                  </a:cubicBezTo>
                  <a:cubicBezTo>
                    <a:pt x="2218" y="688"/>
                    <a:pt x="2168" y="679"/>
                    <a:pt x="2124" y="661"/>
                  </a:cubicBezTo>
                  <a:lnTo>
                    <a:pt x="2035" y="625"/>
                  </a:lnTo>
                  <a:cubicBezTo>
                    <a:pt x="1945" y="590"/>
                    <a:pt x="1856" y="518"/>
                    <a:pt x="1821" y="411"/>
                  </a:cubicBezTo>
                  <a:lnTo>
                    <a:pt x="16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43"/>
            <p:cNvSpPr/>
            <p:nvPr/>
          </p:nvSpPr>
          <p:spPr>
            <a:xfrm>
              <a:off x="4705995" y="1664587"/>
              <a:ext cx="286553" cy="187252"/>
            </a:xfrm>
            <a:custGeom>
              <a:rect b="b" l="l" r="r" t="t"/>
              <a:pathLst>
                <a:path extrusionOk="0" h="7424" w="11361">
                  <a:moveTo>
                    <a:pt x="5937" y="1446"/>
                  </a:moveTo>
                  <a:cubicBezTo>
                    <a:pt x="6079" y="1446"/>
                    <a:pt x="6204" y="1535"/>
                    <a:pt x="6258" y="1678"/>
                  </a:cubicBezTo>
                  <a:lnTo>
                    <a:pt x="6401" y="2053"/>
                  </a:lnTo>
                  <a:lnTo>
                    <a:pt x="6775" y="1892"/>
                  </a:lnTo>
                  <a:cubicBezTo>
                    <a:pt x="6827" y="1873"/>
                    <a:pt x="6880" y="1863"/>
                    <a:pt x="6932" y="1863"/>
                  </a:cubicBezTo>
                  <a:cubicBezTo>
                    <a:pt x="7024" y="1863"/>
                    <a:pt x="7111" y="1895"/>
                    <a:pt x="7168" y="1963"/>
                  </a:cubicBezTo>
                  <a:lnTo>
                    <a:pt x="7525" y="2320"/>
                  </a:lnTo>
                  <a:cubicBezTo>
                    <a:pt x="7632" y="2427"/>
                    <a:pt x="7667" y="2588"/>
                    <a:pt x="7614" y="2713"/>
                  </a:cubicBezTo>
                  <a:lnTo>
                    <a:pt x="7436" y="3088"/>
                  </a:lnTo>
                  <a:lnTo>
                    <a:pt x="7828" y="3248"/>
                  </a:lnTo>
                  <a:cubicBezTo>
                    <a:pt x="7953" y="3284"/>
                    <a:pt x="8042" y="3427"/>
                    <a:pt x="8042" y="3569"/>
                  </a:cubicBezTo>
                  <a:lnTo>
                    <a:pt x="8042" y="4069"/>
                  </a:lnTo>
                  <a:cubicBezTo>
                    <a:pt x="8042" y="4212"/>
                    <a:pt x="7953" y="4354"/>
                    <a:pt x="7828" y="4408"/>
                  </a:cubicBezTo>
                  <a:lnTo>
                    <a:pt x="7453" y="4551"/>
                  </a:lnTo>
                  <a:lnTo>
                    <a:pt x="7614" y="4925"/>
                  </a:lnTo>
                  <a:cubicBezTo>
                    <a:pt x="7667" y="5068"/>
                    <a:pt x="7632" y="5211"/>
                    <a:pt x="7543" y="5318"/>
                  </a:cubicBezTo>
                  <a:lnTo>
                    <a:pt x="7168" y="5675"/>
                  </a:lnTo>
                  <a:cubicBezTo>
                    <a:pt x="7110" y="5744"/>
                    <a:pt x="7023" y="5783"/>
                    <a:pt x="6930" y="5783"/>
                  </a:cubicBezTo>
                  <a:cubicBezTo>
                    <a:pt x="6879" y="5783"/>
                    <a:pt x="6826" y="5771"/>
                    <a:pt x="6775" y="5746"/>
                  </a:cubicBezTo>
                  <a:lnTo>
                    <a:pt x="6418" y="5585"/>
                  </a:lnTo>
                  <a:lnTo>
                    <a:pt x="6258" y="5978"/>
                  </a:lnTo>
                  <a:cubicBezTo>
                    <a:pt x="6204" y="6103"/>
                    <a:pt x="6079" y="6192"/>
                    <a:pt x="5937" y="6192"/>
                  </a:cubicBezTo>
                  <a:lnTo>
                    <a:pt x="5419" y="6192"/>
                  </a:lnTo>
                  <a:cubicBezTo>
                    <a:pt x="5277" y="6192"/>
                    <a:pt x="5152" y="6103"/>
                    <a:pt x="5098" y="5978"/>
                  </a:cubicBezTo>
                  <a:lnTo>
                    <a:pt x="4955" y="5585"/>
                  </a:lnTo>
                  <a:lnTo>
                    <a:pt x="4581" y="5746"/>
                  </a:lnTo>
                  <a:cubicBezTo>
                    <a:pt x="4530" y="5771"/>
                    <a:pt x="4477" y="5783"/>
                    <a:pt x="4425" y="5783"/>
                  </a:cubicBezTo>
                  <a:cubicBezTo>
                    <a:pt x="4331" y="5783"/>
                    <a:pt x="4239" y="5744"/>
                    <a:pt x="4170" y="5675"/>
                  </a:cubicBezTo>
                  <a:lnTo>
                    <a:pt x="3813" y="5318"/>
                  </a:lnTo>
                  <a:cubicBezTo>
                    <a:pt x="3724" y="5211"/>
                    <a:pt x="3689" y="5068"/>
                    <a:pt x="3742" y="4925"/>
                  </a:cubicBezTo>
                  <a:lnTo>
                    <a:pt x="3921" y="4551"/>
                  </a:lnTo>
                  <a:lnTo>
                    <a:pt x="3528" y="4408"/>
                  </a:lnTo>
                  <a:cubicBezTo>
                    <a:pt x="3403" y="4354"/>
                    <a:pt x="3314" y="4229"/>
                    <a:pt x="3314" y="4069"/>
                  </a:cubicBezTo>
                  <a:lnTo>
                    <a:pt x="3314" y="3569"/>
                  </a:lnTo>
                  <a:cubicBezTo>
                    <a:pt x="3314" y="3427"/>
                    <a:pt x="3403" y="3302"/>
                    <a:pt x="3528" y="3248"/>
                  </a:cubicBezTo>
                  <a:lnTo>
                    <a:pt x="3921" y="3088"/>
                  </a:lnTo>
                  <a:lnTo>
                    <a:pt x="3742" y="2713"/>
                  </a:lnTo>
                  <a:cubicBezTo>
                    <a:pt x="3689" y="2588"/>
                    <a:pt x="3724" y="2427"/>
                    <a:pt x="3813" y="2320"/>
                  </a:cubicBezTo>
                  <a:lnTo>
                    <a:pt x="4170" y="1963"/>
                  </a:lnTo>
                  <a:cubicBezTo>
                    <a:pt x="4239" y="1895"/>
                    <a:pt x="4330" y="1863"/>
                    <a:pt x="4423" y="1863"/>
                  </a:cubicBezTo>
                  <a:cubicBezTo>
                    <a:pt x="4476" y="1863"/>
                    <a:pt x="4529" y="1873"/>
                    <a:pt x="4581" y="1892"/>
                  </a:cubicBezTo>
                  <a:lnTo>
                    <a:pt x="4955" y="2053"/>
                  </a:lnTo>
                  <a:lnTo>
                    <a:pt x="5098" y="1678"/>
                  </a:lnTo>
                  <a:cubicBezTo>
                    <a:pt x="5152" y="1535"/>
                    <a:pt x="5277" y="1446"/>
                    <a:pt x="5419" y="1446"/>
                  </a:cubicBezTo>
                  <a:close/>
                  <a:moveTo>
                    <a:pt x="5648" y="1"/>
                  </a:moveTo>
                  <a:cubicBezTo>
                    <a:pt x="1720" y="1"/>
                    <a:pt x="1" y="4983"/>
                    <a:pt x="3100" y="7423"/>
                  </a:cubicBezTo>
                  <a:lnTo>
                    <a:pt x="8256" y="7423"/>
                  </a:lnTo>
                  <a:cubicBezTo>
                    <a:pt x="11361" y="4979"/>
                    <a:pt x="9630" y="1"/>
                    <a:pt x="5669" y="1"/>
                  </a:cubicBezTo>
                  <a:cubicBezTo>
                    <a:pt x="5662" y="1"/>
                    <a:pt x="5655" y="1"/>
                    <a:pt x="56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82" name="Google Shape;1882;p143"/>
          <p:cNvCxnSpPr>
            <a:stCxn id="1845" idx="4"/>
          </p:cNvCxnSpPr>
          <p:nvPr/>
        </p:nvCxnSpPr>
        <p:spPr>
          <a:xfrm flipH="1" rot="-5400000">
            <a:off x="2063721" y="1504450"/>
            <a:ext cx="307800" cy="1065300"/>
          </a:xfrm>
          <a:prstGeom prst="bentConnector2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p143"/>
          <p:cNvCxnSpPr/>
          <p:nvPr/>
        </p:nvCxnSpPr>
        <p:spPr>
          <a:xfrm>
            <a:off x="3341647" y="1836400"/>
            <a:ext cx="482400" cy="3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4" name="Google Shape;1884;p143"/>
          <p:cNvSpPr txBox="1"/>
          <p:nvPr/>
        </p:nvSpPr>
        <p:spPr>
          <a:xfrm>
            <a:off x="3178938" y="2889613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DEV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5" name="Google Shape;1885;p143"/>
          <p:cNvSpPr txBox="1"/>
          <p:nvPr/>
        </p:nvSpPr>
        <p:spPr>
          <a:xfrm>
            <a:off x="4957825" y="2865588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OPS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6" name="Google Shape;188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220613">
            <a:off x="2265767" y="1735957"/>
            <a:ext cx="621367" cy="54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44"/>
          <p:cNvSpPr txBox="1"/>
          <p:nvPr>
            <p:ph idx="1" type="subTitle"/>
          </p:nvPr>
        </p:nvSpPr>
        <p:spPr>
          <a:xfrm>
            <a:off x="349225" y="2738700"/>
            <a:ext cx="3925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House pricing</a:t>
            </a:r>
            <a:endParaRPr sz="2000"/>
          </a:p>
        </p:txBody>
      </p:sp>
      <p:sp>
        <p:nvSpPr>
          <p:cNvPr id="1892" name="Google Shape;1892;p144"/>
          <p:cNvSpPr txBox="1"/>
          <p:nvPr>
            <p:ph type="title"/>
          </p:nvPr>
        </p:nvSpPr>
        <p:spPr>
          <a:xfrm>
            <a:off x="323600" y="862475"/>
            <a:ext cx="42483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Hands-on 2 (Regression)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144"/>
          <p:cNvSpPr txBox="1"/>
          <p:nvPr>
            <p:ph idx="2" type="subTitle"/>
          </p:nvPr>
        </p:nvSpPr>
        <p:spPr>
          <a:xfrm>
            <a:off x="349225" y="390925"/>
            <a:ext cx="3439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ttps://lh5.googleusercontent.com/uBL4KpjqLyIoquVidCYG23gUiqiu-n2iSpatrPavzBr11EP2jDnqBTDHqxRyxfwEo9Fzrf_0A20UrKu0buNnPwLYtz6FiVNtW42EXcUyzLujY21XkjgSEVwKA_5SUajkPNpK3c_Ht38" id="1898" name="Google Shape;1898;p145"/>
          <p:cNvSpPr/>
          <p:nvPr/>
        </p:nvSpPr>
        <p:spPr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145"/>
          <p:cNvSpPr/>
          <p:nvPr/>
        </p:nvSpPr>
        <p:spPr>
          <a:xfrm>
            <a:off x="6805125" y="4211950"/>
            <a:ext cx="2332200" cy="8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145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The House Pricing Use Case</a:t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01" name="Google Shape;1901;p145"/>
          <p:cNvSpPr txBox="1"/>
          <p:nvPr/>
        </p:nvSpPr>
        <p:spPr>
          <a:xfrm>
            <a:off x="593900" y="1288675"/>
            <a:ext cx="6454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work for a </a:t>
            </a:r>
            <a:r>
              <a:rPr b="1" lang="en"/>
              <a:t>house-buying company</a:t>
            </a:r>
            <a:r>
              <a:rPr lang="en"/>
              <a:t> who buys and sells thousands of houses every year in the 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cannot send real-estate agent to evaluate every house they buy, as they need to act fast and </a:t>
            </a:r>
            <a:r>
              <a:rPr b="1" lang="en"/>
              <a:t>send an offer to the seller within 24 hours, only based on the house characteristics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6" name="Google Shape;1906;p146"/>
          <p:cNvPicPr preferRelativeResize="0"/>
          <p:nvPr/>
        </p:nvPicPr>
        <p:blipFill rotWithShape="1">
          <a:blip r:embed="rId3">
            <a:alphaModFix/>
          </a:blip>
          <a:srcRect b="0" l="0" r="27551" t="0"/>
          <a:stretch/>
        </p:blipFill>
        <p:spPr>
          <a:xfrm>
            <a:off x="0" y="-2475"/>
            <a:ext cx="6624524" cy="5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146"/>
          <p:cNvSpPr/>
          <p:nvPr/>
        </p:nvSpPr>
        <p:spPr>
          <a:xfrm flipH="1">
            <a:off x="1010100" y="-281500"/>
            <a:ext cx="6603300" cy="5425200"/>
          </a:xfrm>
          <a:prstGeom prst="rtTriangle">
            <a:avLst/>
          </a:prstGeom>
          <a:solidFill>
            <a:srgbClr val="1DB3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146"/>
          <p:cNvSpPr/>
          <p:nvPr/>
        </p:nvSpPr>
        <p:spPr>
          <a:xfrm flipH="1">
            <a:off x="4142075" y="-3812350"/>
            <a:ext cx="4187100" cy="89559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146"/>
          <p:cNvSpPr txBox="1"/>
          <p:nvPr/>
        </p:nvSpPr>
        <p:spPr>
          <a:xfrm>
            <a:off x="5914800" y="2251558"/>
            <a:ext cx="27315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0" name="Google Shape;1910;p146"/>
          <p:cNvSpPr txBox="1"/>
          <p:nvPr/>
        </p:nvSpPr>
        <p:spPr>
          <a:xfrm>
            <a:off x="5914800" y="3280550"/>
            <a:ext cx="2731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1" name="Google Shape;1911;p146"/>
          <p:cNvSpPr txBox="1"/>
          <p:nvPr>
            <p:ph idx="4294967295" type="subTitle"/>
          </p:nvPr>
        </p:nvSpPr>
        <p:spPr>
          <a:xfrm>
            <a:off x="462975" y="588050"/>
            <a:ext cx="49419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 understanding</a:t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ttps://lh5.googleusercontent.com/uBL4KpjqLyIoquVidCYG23gUiqiu-n2iSpatrPavzBr11EP2jDnqBTDHqxRyxfwEo9Fzrf_0A20UrKu0buNnPwLYtz6FiVNtW42EXcUyzLujY21XkjgSEVwKA_5SUajkPNpK3c_Ht38" id="1916" name="Google Shape;1916;p147"/>
          <p:cNvSpPr/>
          <p:nvPr/>
        </p:nvSpPr>
        <p:spPr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147"/>
          <p:cNvSpPr/>
          <p:nvPr/>
        </p:nvSpPr>
        <p:spPr>
          <a:xfrm>
            <a:off x="6805125" y="4211950"/>
            <a:ext cx="2332200" cy="8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147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The House Pricing Use Case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19" name="Google Shape;1919;p147"/>
          <p:cNvSpPr txBox="1"/>
          <p:nvPr/>
        </p:nvSpPr>
        <p:spPr>
          <a:xfrm>
            <a:off x="593900" y="1288675"/>
            <a:ext cx="64545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0 </a:t>
            </a: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[Business understanding]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 a minute to get a deep business understanding of this problem.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Most importantly, try to determine: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Business objectives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Data science goals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ttps://lh5.googleusercontent.com/uBL4KpjqLyIoquVidCYG23gUiqiu-n2iSpatrPavzBr11EP2jDnqBTDHqxRyxfwEo9Fzrf_0A20UrKu0buNnPwLYtz6FiVNtW42EXcUyzLujY21XkjgSEVwKA_5SUajkPNpK3c_Ht38" id="1924" name="Google Shape;1924;p148"/>
          <p:cNvSpPr/>
          <p:nvPr/>
        </p:nvSpPr>
        <p:spPr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148"/>
          <p:cNvSpPr/>
          <p:nvPr/>
        </p:nvSpPr>
        <p:spPr>
          <a:xfrm>
            <a:off x="6805125" y="4211950"/>
            <a:ext cx="2332200" cy="8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48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The House Pricing Use Case</a:t>
            </a:r>
            <a:endParaRPr sz="24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27" name="Google Shape;1927;p148"/>
          <p:cNvSpPr txBox="1"/>
          <p:nvPr/>
        </p:nvSpPr>
        <p:spPr>
          <a:xfrm>
            <a:off x="593900" y="1288675"/>
            <a:ext cx="64545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0 </a:t>
            </a: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[Business understanding]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 a minute to get a deep business understanding of this problem.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Most importantly, try to determine: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Business objectives: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 order to maximize your margin, you want to buy each house at the best price possible. 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Data science goals: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You need to predict houses price based on historical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refox-logo.bee1d85af18f.png" id="662" name="Google Shape;66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977" y="3413687"/>
            <a:ext cx="223525" cy="2420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50"/>
          <p:cNvCxnSpPr/>
          <p:nvPr/>
        </p:nvCxnSpPr>
        <p:spPr>
          <a:xfrm>
            <a:off x="926296" y="2483809"/>
            <a:ext cx="45900" cy="1992900"/>
          </a:xfrm>
          <a:prstGeom prst="bentConnector3">
            <a:avLst>
              <a:gd fmla="val 486967" name="adj1"/>
            </a:avLst>
          </a:prstGeom>
          <a:noFill/>
          <a:ln cap="flat" cmpd="sng" w="12700">
            <a:solidFill>
              <a:srgbClr val="66666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64" name="Google Shape;664;p50"/>
          <p:cNvSpPr txBox="1"/>
          <p:nvPr/>
        </p:nvSpPr>
        <p:spPr>
          <a:xfrm>
            <a:off x="1215975" y="3984075"/>
            <a:ext cx="122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Browser based interface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65" name="Google Shape;6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51" y="2821923"/>
            <a:ext cx="792078" cy="5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51" y="4105610"/>
            <a:ext cx="792726" cy="56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51" y="3463212"/>
            <a:ext cx="792726" cy="56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351" y="2179525"/>
            <a:ext cx="792726" cy="56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7449" y="3338355"/>
            <a:ext cx="223525" cy="232993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0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671" name="Google Shape;671;p50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Solution Overview: Architecture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149"/>
          <p:cNvPicPr preferRelativeResize="0"/>
          <p:nvPr/>
        </p:nvPicPr>
        <p:blipFill rotWithShape="1">
          <a:blip r:embed="rId3">
            <a:alphaModFix/>
          </a:blip>
          <a:srcRect b="0" l="0" r="27551" t="0"/>
          <a:stretch/>
        </p:blipFill>
        <p:spPr>
          <a:xfrm>
            <a:off x="0" y="-2475"/>
            <a:ext cx="6624524" cy="5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49"/>
          <p:cNvSpPr/>
          <p:nvPr/>
        </p:nvSpPr>
        <p:spPr>
          <a:xfrm flipH="1">
            <a:off x="1010100" y="-281500"/>
            <a:ext cx="6603300" cy="5425200"/>
          </a:xfrm>
          <a:prstGeom prst="rtTriangle">
            <a:avLst/>
          </a:prstGeom>
          <a:solidFill>
            <a:srgbClr val="1DB3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149"/>
          <p:cNvSpPr/>
          <p:nvPr/>
        </p:nvSpPr>
        <p:spPr>
          <a:xfrm flipH="1">
            <a:off x="4142075" y="-3812350"/>
            <a:ext cx="4187100" cy="89559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149"/>
          <p:cNvSpPr txBox="1"/>
          <p:nvPr/>
        </p:nvSpPr>
        <p:spPr>
          <a:xfrm>
            <a:off x="5914800" y="2251558"/>
            <a:ext cx="27315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36" name="Google Shape;1936;p149"/>
          <p:cNvSpPr txBox="1"/>
          <p:nvPr/>
        </p:nvSpPr>
        <p:spPr>
          <a:xfrm>
            <a:off x="5914800" y="3280550"/>
            <a:ext cx="2731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7" name="Google Shape;1937;p149"/>
          <p:cNvSpPr txBox="1"/>
          <p:nvPr>
            <p:ph idx="4294967295" type="subTitle"/>
          </p:nvPr>
        </p:nvSpPr>
        <p:spPr>
          <a:xfrm>
            <a:off x="462975" y="588050"/>
            <a:ext cx="49419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understanding</a:t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ttps://lh5.googleusercontent.com/uBL4KpjqLyIoquVidCYG23gUiqiu-n2iSpatrPavzBr11EP2jDnqBTDHqxRyxfwEo9Fzrf_0A20UrKu0buNnPwLYtz6FiVNtW42EXcUyzLujY21XkjgSEVwKA_5SUajkPNpK3c_Ht38" id="1942" name="Google Shape;1942;p150"/>
          <p:cNvSpPr/>
          <p:nvPr/>
        </p:nvSpPr>
        <p:spPr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150"/>
          <p:cNvSpPr txBox="1"/>
          <p:nvPr>
            <p:ph idx="1" type="body"/>
          </p:nvPr>
        </p:nvSpPr>
        <p:spPr>
          <a:xfrm>
            <a:off x="874300" y="1405800"/>
            <a:ext cx="71709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70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Location (Lat/Lon)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Median Age of houses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Rooms / Bedrooms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Population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Number of Households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Median Income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Median House Value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Ocean Proximity (Categorical column)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5714"/>
              <a:buNone/>
            </a:pPr>
            <a:r>
              <a:t/>
            </a:r>
            <a:endParaRPr b="1" i="0" sz="2100" u="none" cap="none" strike="noStrike">
              <a:solidFill>
                <a:srgbClr val="20A59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5714"/>
              <a:buNone/>
            </a:pPr>
            <a:r>
              <a:t/>
            </a:r>
            <a:endParaRPr b="1" i="0" sz="2100" u="none" cap="none" strike="noStrike">
              <a:solidFill>
                <a:srgbClr val="20A59E"/>
              </a:solidFill>
            </a:endParaRPr>
          </a:p>
        </p:txBody>
      </p:sp>
      <p:sp>
        <p:nvSpPr>
          <p:cNvPr id="1944" name="Google Shape;1944;p150"/>
          <p:cNvSpPr/>
          <p:nvPr/>
        </p:nvSpPr>
        <p:spPr>
          <a:xfrm>
            <a:off x="6805125" y="4211950"/>
            <a:ext cx="2332200" cy="8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150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 understanding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What data do we have access to?</a:t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46" name="Google Shape;1946;p150"/>
          <p:cNvSpPr txBox="1"/>
          <p:nvPr>
            <p:ph idx="1" type="body"/>
          </p:nvPr>
        </p:nvSpPr>
        <p:spPr>
          <a:xfrm>
            <a:off x="5171125" y="2046075"/>
            <a:ext cx="2105700" cy="1128900"/>
          </a:xfrm>
          <a:prstGeom prst="rect">
            <a:avLst/>
          </a:prstGeom>
          <a:solidFill>
            <a:srgbClr val="27B3AB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Beware:</a:t>
            </a:r>
            <a:endParaRPr b="1"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row includes data for several houses (with specific aggregations)</a:t>
            </a:r>
            <a:endParaRPr b="1"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51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 understanding</a:t>
            </a:r>
            <a:endParaRPr sz="24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Dataset</a:t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52" name="Google Shape;1952;p151"/>
          <p:cNvSpPr txBox="1"/>
          <p:nvPr/>
        </p:nvSpPr>
        <p:spPr>
          <a:xfrm>
            <a:off x="333588" y="4576100"/>
            <a:ext cx="8476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3429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Objective</a:t>
            </a:r>
            <a:r>
              <a:rPr b="1"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: Predict the </a:t>
            </a:r>
            <a:r>
              <a:rPr i="1"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median_house_value</a:t>
            </a:r>
            <a:r>
              <a:rPr b="1"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on your </a:t>
            </a:r>
            <a:r>
              <a:rPr i="1"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housing_to_predict</a:t>
            </a:r>
            <a:r>
              <a:rPr b="1"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dataset</a:t>
            </a:r>
            <a:endParaRPr b="1" sz="1600" u="sng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3" name="Google Shape;195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50" y="1543475"/>
            <a:ext cx="8037823" cy="2262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52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as for the previous use cases</a:t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59" name="Google Shape;1959;p152"/>
          <p:cNvSpPr txBox="1"/>
          <p:nvPr>
            <p:ph idx="1" type="body"/>
          </p:nvPr>
        </p:nvSpPr>
        <p:spPr>
          <a:xfrm>
            <a:off x="901700" y="1330538"/>
            <a:ext cx="57456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10000"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Source Sans Pro"/>
              <a:buChar char="•"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new project and name it: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House_Pricing_Firstname_Lastname</a:t>
            </a:r>
            <a:endParaRPr b="1" i="0" sz="2100" u="none" cap="none" strike="noStrike">
              <a:solidFill>
                <a:srgbClr val="20A59E"/>
              </a:solidFill>
            </a:endParaRPr>
          </a:p>
        </p:txBody>
      </p:sp>
      <p:sp>
        <p:nvSpPr>
          <p:cNvPr id="1960" name="Google Shape;1960;p152"/>
          <p:cNvSpPr txBox="1"/>
          <p:nvPr>
            <p:ph idx="1" type="body"/>
          </p:nvPr>
        </p:nvSpPr>
        <p:spPr>
          <a:xfrm>
            <a:off x="958950" y="2371800"/>
            <a:ext cx="76137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40000" lnSpcReduction="10000"/>
          </a:bodyPr>
          <a:lstStyle/>
          <a:p>
            <a:pPr indent="-2819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6666"/>
              <a:buFont typeface="Source Sans Pro"/>
              <a:buChar char="•"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datasets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Download here : </a:t>
            </a:r>
            <a:r>
              <a:rPr lang="en" sz="19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https://dl.dataiku.com/#/?id=P67HgQYZN30RKPi0</a:t>
            </a:r>
            <a:endParaRPr sz="14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i="0" sz="2100" u="none" cap="none" strike="noStrike">
              <a:solidFill>
                <a:srgbClr val="20A59E"/>
              </a:solidFill>
            </a:endParaRPr>
          </a:p>
        </p:txBody>
      </p:sp>
      <p:sp>
        <p:nvSpPr>
          <p:cNvPr id="1961" name="Google Shape;1961;p152"/>
          <p:cNvSpPr txBox="1"/>
          <p:nvPr>
            <p:ph idx="1" type="body"/>
          </p:nvPr>
        </p:nvSpPr>
        <p:spPr>
          <a:xfrm>
            <a:off x="901700" y="3402525"/>
            <a:ext cx="6230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70000" lnSpcReduction="20000"/>
          </a:bodyPr>
          <a:lstStyle/>
          <a:p>
            <a:pPr indent="-28194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Courier New"/>
              <a:buChar char="•"/>
            </a:pP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Housing_to_predict.csv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194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Courier New"/>
              <a:buChar char="•"/>
            </a:pP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housing_historic.csv</a:t>
            </a:r>
            <a:endParaRPr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0" u="none" cap="none" strike="noStrike">
              <a:solidFill>
                <a:srgbClr val="20A59E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53"/>
          <p:cNvSpPr txBox="1"/>
          <p:nvPr/>
        </p:nvSpPr>
        <p:spPr>
          <a:xfrm>
            <a:off x="360000" y="271550"/>
            <a:ext cx="6943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Explore the following</a:t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67" name="Google Shape;1967;p153"/>
          <p:cNvSpPr txBox="1"/>
          <p:nvPr>
            <p:ph idx="1" type="body"/>
          </p:nvPr>
        </p:nvSpPr>
        <p:spPr>
          <a:xfrm>
            <a:off x="834550" y="1099163"/>
            <a:ext cx="57456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Stack the 2 datasets. Did you notice anything alerting regarding your stacked dataset?</a:t>
            </a:r>
            <a:endParaRPr b="1" sz="8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68" name="Google Shape;196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83" y="2124800"/>
            <a:ext cx="2155851" cy="17730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9" name="Google Shape;196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3713" y="1963676"/>
            <a:ext cx="5315815" cy="20953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0" name="Google Shape;1970;p153"/>
          <p:cNvSpPr txBox="1"/>
          <p:nvPr>
            <p:ph idx="1" type="body"/>
          </p:nvPr>
        </p:nvSpPr>
        <p:spPr>
          <a:xfrm>
            <a:off x="834550" y="4171175"/>
            <a:ext cx="73563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Dataiku, by default, won't let you see more than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10,000 rows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Can you imagine your browser rendering 1 billion rows?</a:t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54"/>
          <p:cNvSpPr txBox="1"/>
          <p:nvPr/>
        </p:nvSpPr>
        <p:spPr>
          <a:xfrm>
            <a:off x="360000" y="271550"/>
            <a:ext cx="6943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Explore the following</a:t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76" name="Google Shape;1976;p154"/>
          <p:cNvSpPr txBox="1"/>
          <p:nvPr>
            <p:ph idx="1" type="body"/>
          </p:nvPr>
        </p:nvSpPr>
        <p:spPr>
          <a:xfrm>
            <a:off x="897225" y="1240925"/>
            <a:ext cx="68187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stack dataset is in reality bigger than that. For security reasons DSS only loads a sample of the data.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Sans Pro"/>
              <a:buChar char="•"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 the total number of rows of this dataset.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Sans Pro"/>
              <a:buChar char="•"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the sampling settings to get a random sample of 10.000 rows. 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77" name="Google Shape;197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225" y="2165488"/>
            <a:ext cx="5777548" cy="275868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55"/>
          <p:cNvSpPr txBox="1"/>
          <p:nvPr/>
        </p:nvSpPr>
        <p:spPr>
          <a:xfrm>
            <a:off x="360000" y="271550"/>
            <a:ext cx="6943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83" name="Google Shape;1983;p155"/>
          <p:cNvSpPr txBox="1"/>
          <p:nvPr>
            <p:ph idx="1" type="body"/>
          </p:nvPr>
        </p:nvSpPr>
        <p:spPr>
          <a:xfrm>
            <a:off x="901700" y="1330550"/>
            <a:ext cx="6491700" cy="16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77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1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[Data understanding]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insights can you get from the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median_house_value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median_income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columns?</a:t>
            </a:r>
            <a:endParaRPr b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Hint 1: change median_house_value and median_income types from string to double</a:t>
            </a:r>
            <a:endParaRPr b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Hint 2: look at the descriptive statistics in the explore view</a:t>
            </a:r>
            <a:endParaRPr i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Advanced: Use the statistics tab for univariate and Bivariate statistics.</a:t>
            </a:r>
            <a:endParaRPr i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Take some time to explore other columns.</a:t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156"/>
          <p:cNvSpPr txBox="1"/>
          <p:nvPr/>
        </p:nvSpPr>
        <p:spPr>
          <a:xfrm>
            <a:off x="360000" y="271550"/>
            <a:ext cx="6943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89" name="Google Shape;1989;p156"/>
          <p:cNvSpPr txBox="1"/>
          <p:nvPr>
            <p:ph idx="1" type="body"/>
          </p:nvPr>
        </p:nvSpPr>
        <p:spPr>
          <a:xfrm>
            <a:off x="908125" y="952150"/>
            <a:ext cx="6491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3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1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[Data understanding]</a:t>
            </a:r>
            <a:endParaRPr b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90" name="Google Shape;199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23275"/>
            <a:ext cx="3500949" cy="23006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1" name="Google Shape;1991;p156"/>
          <p:cNvSpPr txBox="1"/>
          <p:nvPr>
            <p:ph idx="1" type="body"/>
          </p:nvPr>
        </p:nvSpPr>
        <p:spPr>
          <a:xfrm>
            <a:off x="360000" y="1964550"/>
            <a:ext cx="3301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6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i="1"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median_income</a:t>
            </a:r>
            <a:r>
              <a:rPr b="1"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not in US dollars. </a:t>
            </a:r>
            <a:endParaRPr b="1"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is capped at 15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2" name="Google Shape;1992;p156"/>
          <p:cNvSpPr txBox="1"/>
          <p:nvPr>
            <p:ph idx="1" type="body"/>
          </p:nvPr>
        </p:nvSpPr>
        <p:spPr>
          <a:xfrm>
            <a:off x="4572000" y="1964550"/>
            <a:ext cx="33015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77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i="1"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median_house_value</a:t>
            </a:r>
            <a:r>
              <a:rPr b="1"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capped at 500,001 with 774 values</a:t>
            </a:r>
            <a:endParaRPr b="1"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93" name="Google Shape;1993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10" y="2623275"/>
            <a:ext cx="3469240" cy="22826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4" name="Google Shape;1994;p156"/>
          <p:cNvSpPr txBox="1"/>
          <p:nvPr>
            <p:ph idx="1" type="body"/>
          </p:nvPr>
        </p:nvSpPr>
        <p:spPr>
          <a:xfrm>
            <a:off x="462625" y="1458350"/>
            <a:ext cx="6491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70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</a:t>
            </a:r>
            <a:endParaRPr sz="7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57"/>
          <p:cNvSpPr txBox="1"/>
          <p:nvPr/>
        </p:nvSpPr>
        <p:spPr>
          <a:xfrm>
            <a:off x="360000" y="271550"/>
            <a:ext cx="6943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00" name="Google Shape;2000;p157"/>
          <p:cNvSpPr txBox="1"/>
          <p:nvPr>
            <p:ph idx="1" type="body"/>
          </p:nvPr>
        </p:nvSpPr>
        <p:spPr>
          <a:xfrm>
            <a:off x="908125" y="952150"/>
            <a:ext cx="6491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3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1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bis [Data understanding]</a:t>
            </a:r>
            <a:endParaRPr b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01" name="Google Shape;2001;p157"/>
          <p:cNvSpPr txBox="1"/>
          <p:nvPr/>
        </p:nvSpPr>
        <p:spPr>
          <a:xfrm>
            <a:off x="391375" y="1741525"/>
            <a:ext cx="83244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the statistics tab, try to figure out if:</a:t>
            </a:r>
            <a:endParaRPr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b="1" i="1" lang="en">
                <a:latin typeface="Source Sans Pro"/>
                <a:ea typeface="Source Sans Pro"/>
                <a:cs typeface="Source Sans Pro"/>
                <a:sym typeface="Source Sans Pro"/>
              </a:rPr>
              <a:t>median_house_value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is different depending on ocean proximity.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What is the relation between the population median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income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and the median house value 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Feel free to extract additional relevant insights !</a:t>
            </a:r>
            <a:endParaRPr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58"/>
          <p:cNvSpPr txBox="1"/>
          <p:nvPr/>
        </p:nvSpPr>
        <p:spPr>
          <a:xfrm>
            <a:off x="360000" y="271550"/>
            <a:ext cx="6943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07" name="Google Shape;2007;p158"/>
          <p:cNvSpPr txBox="1"/>
          <p:nvPr>
            <p:ph idx="1" type="body"/>
          </p:nvPr>
        </p:nvSpPr>
        <p:spPr>
          <a:xfrm>
            <a:off x="908125" y="952150"/>
            <a:ext cx="6491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3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1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bis [Data understanding]</a:t>
            </a:r>
            <a:endParaRPr b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08" name="Google Shape;2008;p158"/>
          <p:cNvSpPr txBox="1"/>
          <p:nvPr/>
        </p:nvSpPr>
        <p:spPr>
          <a:xfrm>
            <a:off x="391375" y="1741525"/>
            <a:ext cx="83244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Example:      The median house value is quite different depending on how close the house cluster is to the ocean</a:t>
            </a:r>
            <a:endParaRPr sz="13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09" name="Google Shape;200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925" y="2127775"/>
            <a:ext cx="4209224" cy="286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p51"/>
          <p:cNvCxnSpPr>
            <a:stCxn id="677" idx="1"/>
            <a:endCxn id="678" idx="0"/>
          </p:cNvCxnSpPr>
          <p:nvPr/>
        </p:nvCxnSpPr>
        <p:spPr>
          <a:xfrm flipH="1">
            <a:off x="5204425" y="1167300"/>
            <a:ext cx="1191900" cy="1202400"/>
          </a:xfrm>
          <a:prstGeom prst="bentConnector2">
            <a:avLst/>
          </a:prstGeom>
          <a:noFill/>
          <a:ln cap="flat" cmpd="sng" w="12700">
            <a:solidFill>
              <a:srgbClr val="2AB1A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server-100.png" id="679" name="Google Shape;6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0166" y="3058397"/>
            <a:ext cx="938322" cy="80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460" y="3540809"/>
            <a:ext cx="265735" cy="26573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1"/>
          <p:cNvSpPr/>
          <p:nvPr/>
        </p:nvSpPr>
        <p:spPr>
          <a:xfrm>
            <a:off x="4407738" y="3842949"/>
            <a:ext cx="1603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LINUX SERVER</a:t>
            </a:r>
            <a:endParaRPr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PREMISE OR MANAGED CLOUD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1"/>
          <p:cNvSpPr/>
          <p:nvPr/>
        </p:nvSpPr>
        <p:spPr>
          <a:xfrm>
            <a:off x="6533626" y="2749300"/>
            <a:ext cx="996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CENTRALIZED OR AD-HOC DATA SOURCES</a:t>
            </a:r>
            <a:r>
              <a:rPr b="1" lang="en" sz="8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DATABASES, DATA LAKE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1"/>
          <p:cNvSpPr/>
          <p:nvPr/>
        </p:nvSpPr>
        <p:spPr>
          <a:xfrm>
            <a:off x="6360026" y="3985525"/>
            <a:ext cx="1603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AVAILABLE OR SPUN-UP PROCESSING RESOURCES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1"/>
          <p:cNvSpPr txBox="1"/>
          <p:nvPr/>
        </p:nvSpPr>
        <p:spPr>
          <a:xfrm>
            <a:off x="7530225" y="2998850"/>
            <a:ext cx="14511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i="0" lang="en" sz="1300" u="none" cap="none" strike="noStrik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Leveraging </a:t>
            </a: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best</a:t>
            </a:r>
            <a:r>
              <a:rPr i="0" lang="en" sz="1300" u="none" cap="none" strike="noStrik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storage and compute resources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85" name="Google Shape;685;p51"/>
          <p:cNvGrpSpPr/>
          <p:nvPr/>
        </p:nvGrpSpPr>
        <p:grpSpPr>
          <a:xfrm>
            <a:off x="6838687" y="2525306"/>
            <a:ext cx="386472" cy="188304"/>
            <a:chOff x="7675593" y="1614441"/>
            <a:chExt cx="990193" cy="446854"/>
          </a:xfrm>
        </p:grpSpPr>
        <p:pic>
          <p:nvPicPr>
            <p:cNvPr descr="database-104.png" id="686" name="Google Shape;68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75593" y="1614441"/>
              <a:ext cx="426254" cy="446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51"/>
            <p:cNvSpPr/>
            <p:nvPr/>
          </p:nvSpPr>
          <p:spPr>
            <a:xfrm>
              <a:off x="8235136" y="1670653"/>
              <a:ext cx="430650" cy="343224"/>
            </a:xfrm>
            <a:prstGeom prst="flowChartMultidocument">
              <a:avLst/>
            </a:prstGeom>
            <a:noFill/>
            <a:ln cap="flat" cmpd="sng" w="12700">
              <a:solidFill>
                <a:srgbClr val="2B152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8" name="Google Shape;688;p51"/>
          <p:cNvGrpSpPr/>
          <p:nvPr/>
        </p:nvGrpSpPr>
        <p:grpSpPr>
          <a:xfrm>
            <a:off x="4524338" y="2369088"/>
            <a:ext cx="1366578" cy="400937"/>
            <a:chOff x="7569194" y="1700931"/>
            <a:chExt cx="1822104" cy="534582"/>
          </a:xfrm>
        </p:grpSpPr>
        <p:grpSp>
          <p:nvGrpSpPr>
            <p:cNvPr id="689" name="Google Shape;689;p51"/>
            <p:cNvGrpSpPr/>
            <p:nvPr/>
          </p:nvGrpSpPr>
          <p:grpSpPr>
            <a:xfrm>
              <a:off x="7569194" y="1700931"/>
              <a:ext cx="678094" cy="533801"/>
              <a:chOff x="7568831" y="1183753"/>
              <a:chExt cx="1251096" cy="1067603"/>
            </a:xfrm>
          </p:grpSpPr>
          <p:pic>
            <p:nvPicPr>
              <p:cNvPr descr="server-100.png" id="690" name="Google Shape;690;p5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568831" y="1183753"/>
                <a:ext cx="1251096" cy="1067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" name="Google Shape;691;p5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17222" y="1826968"/>
                <a:ext cx="354313" cy="354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2" name="Google Shape;692;p51"/>
            <p:cNvGrpSpPr/>
            <p:nvPr/>
          </p:nvGrpSpPr>
          <p:grpSpPr>
            <a:xfrm>
              <a:off x="8137100" y="1701712"/>
              <a:ext cx="678094" cy="533801"/>
              <a:chOff x="7568831" y="1183753"/>
              <a:chExt cx="1251096" cy="1067603"/>
            </a:xfrm>
          </p:grpSpPr>
          <p:pic>
            <p:nvPicPr>
              <p:cNvPr descr="server-100.png" id="678" name="Google Shape;678;p5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568831" y="1183753"/>
                <a:ext cx="1251096" cy="1067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3" name="Google Shape;693;p5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17222" y="1826968"/>
                <a:ext cx="354313" cy="354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4" name="Google Shape;694;p51"/>
            <p:cNvGrpSpPr/>
            <p:nvPr/>
          </p:nvGrpSpPr>
          <p:grpSpPr>
            <a:xfrm>
              <a:off x="8713204" y="1701712"/>
              <a:ext cx="678094" cy="533801"/>
              <a:chOff x="7568831" y="1183753"/>
              <a:chExt cx="1251096" cy="1067603"/>
            </a:xfrm>
          </p:grpSpPr>
          <p:pic>
            <p:nvPicPr>
              <p:cNvPr descr="server-100.png" id="695" name="Google Shape;695;p5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568831" y="1183753"/>
                <a:ext cx="1251096" cy="1067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6" name="Google Shape;696;p5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17222" y="1826968"/>
                <a:ext cx="354313" cy="354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697" name="Google Shape;697;p51"/>
          <p:cNvCxnSpPr>
            <a:stCxn id="679" idx="0"/>
            <a:endCxn id="678" idx="2"/>
          </p:cNvCxnSpPr>
          <p:nvPr/>
        </p:nvCxnSpPr>
        <p:spPr>
          <a:xfrm flipH="1" rot="5400000">
            <a:off x="5062777" y="2911847"/>
            <a:ext cx="288300" cy="4800"/>
          </a:xfrm>
          <a:prstGeom prst="bentConnector3">
            <a:avLst>
              <a:gd fmla="val 50012" name="adj1"/>
            </a:avLst>
          </a:prstGeom>
          <a:noFill/>
          <a:ln cap="flat" cmpd="sng" w="12700">
            <a:solidFill>
              <a:srgbClr val="2AB1AC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98" name="Google Shape;698;p51"/>
          <p:cNvSpPr txBox="1"/>
          <p:nvPr/>
        </p:nvSpPr>
        <p:spPr>
          <a:xfrm>
            <a:off x="3899700" y="1555525"/>
            <a:ext cx="2582100" cy="6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i="0" lang="en" sz="1300" u="none" cap="none" strike="noStrik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Dataiku deployment servers for enterprise grade operationalization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7" name="Google Shape;677;p51"/>
          <p:cNvSpPr/>
          <p:nvPr/>
        </p:nvSpPr>
        <p:spPr>
          <a:xfrm>
            <a:off x="6396325" y="1044600"/>
            <a:ext cx="12285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PRODUCTION SYSTEMS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51"/>
          <p:cNvGrpSpPr/>
          <p:nvPr/>
        </p:nvGrpSpPr>
        <p:grpSpPr>
          <a:xfrm>
            <a:off x="6771326" y="1293597"/>
            <a:ext cx="663408" cy="418551"/>
            <a:chOff x="7281828" y="422517"/>
            <a:chExt cx="1007607" cy="733656"/>
          </a:xfrm>
        </p:grpSpPr>
        <p:pic>
          <p:nvPicPr>
            <p:cNvPr descr="database-104.png" id="700" name="Google Shape;700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342724" y="447455"/>
              <a:ext cx="275524" cy="323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50980" y="422517"/>
              <a:ext cx="367171" cy="360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81828" y="787021"/>
              <a:ext cx="738305" cy="369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onitor-104.png" id="703" name="Google Shape;703;p5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34023" y="681947"/>
              <a:ext cx="255411" cy="2127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4" name="Google Shape;704;p51"/>
          <p:cNvGrpSpPr/>
          <p:nvPr/>
        </p:nvGrpSpPr>
        <p:grpSpPr>
          <a:xfrm>
            <a:off x="6765035" y="3573936"/>
            <a:ext cx="461589" cy="365434"/>
            <a:chOff x="7679426" y="2756091"/>
            <a:chExt cx="1131899" cy="726653"/>
          </a:xfrm>
        </p:grpSpPr>
        <p:pic>
          <p:nvPicPr>
            <p:cNvPr id="705" name="Google Shape;705;p5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679426" y="3065742"/>
              <a:ext cx="369107" cy="404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tabase-104.png" id="706" name="Google Shape;706;p5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113596" y="3131917"/>
              <a:ext cx="354418" cy="350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79834" y="2756091"/>
              <a:ext cx="738305" cy="369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51"/>
            <p:cNvPicPr preferRelativeResize="0"/>
            <p:nvPr/>
          </p:nvPicPr>
          <p:blipFill rotWithShape="1">
            <a:blip r:embed="rId14">
              <a:alphaModFix/>
            </a:blip>
            <a:srcRect b="37151" l="24695" r="26892" t="21221"/>
            <a:stretch/>
          </p:blipFill>
          <p:spPr>
            <a:xfrm>
              <a:off x="8456900" y="2942511"/>
              <a:ext cx="354425" cy="3047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9" name="Google Shape;709;p51"/>
          <p:cNvSpPr txBox="1"/>
          <p:nvPr/>
        </p:nvSpPr>
        <p:spPr>
          <a:xfrm>
            <a:off x="4049675" y="4365075"/>
            <a:ext cx="2314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Centralized server to facilitate </a:t>
            </a:r>
            <a:endParaRPr sz="1300">
              <a:solidFill>
                <a:srgbClr val="2AB1A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access to data, ressources, and foster collaboration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10" name="Google Shape;710;p51"/>
          <p:cNvCxnSpPr/>
          <p:nvPr/>
        </p:nvCxnSpPr>
        <p:spPr>
          <a:xfrm>
            <a:off x="5486400" y="3534725"/>
            <a:ext cx="6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51"/>
          <p:cNvCxnSpPr/>
          <p:nvPr/>
        </p:nvCxnSpPr>
        <p:spPr>
          <a:xfrm flipH="1">
            <a:off x="6359926" y="2872000"/>
            <a:ext cx="173700" cy="1278300"/>
          </a:xfrm>
          <a:prstGeom prst="bentConnector3">
            <a:avLst>
              <a:gd fmla="val 247957" name="adj1"/>
            </a:avLst>
          </a:prstGeom>
          <a:noFill/>
          <a:ln cap="flat" cmpd="sng" w="12700">
            <a:solidFill>
              <a:srgbClr val="2AB1AC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12" name="Google Shape;712;p51"/>
          <p:cNvCxnSpPr/>
          <p:nvPr/>
        </p:nvCxnSpPr>
        <p:spPr>
          <a:xfrm flipH="1" rot="5400000">
            <a:off x="6866427" y="2116322"/>
            <a:ext cx="288300" cy="4800"/>
          </a:xfrm>
          <a:prstGeom prst="bentConnector3">
            <a:avLst>
              <a:gd fmla="val 50012" name="adj1"/>
            </a:avLst>
          </a:prstGeom>
          <a:noFill/>
          <a:ln cap="flat" cmpd="sng" w="12700">
            <a:solidFill>
              <a:srgbClr val="2AB1AC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13" name="Google Shape;713;p51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714" name="Google Shape;714;p51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Solution Overview: Architecture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59"/>
          <p:cNvSpPr txBox="1"/>
          <p:nvPr/>
        </p:nvSpPr>
        <p:spPr>
          <a:xfrm>
            <a:off x="360000" y="271550"/>
            <a:ext cx="6943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15" name="Google Shape;2015;p159"/>
          <p:cNvSpPr txBox="1"/>
          <p:nvPr>
            <p:ph idx="1" type="body"/>
          </p:nvPr>
        </p:nvSpPr>
        <p:spPr>
          <a:xfrm>
            <a:off x="901700" y="1330550"/>
            <a:ext cx="78807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2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[Data understanding]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the </a:t>
            </a:r>
            <a:r>
              <a:rPr b="1"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latitude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longitude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columns, plot all the houses on a map. Visualize different information.</a:t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Hint: you need to create a geopoint first, out of the lat/long columns. This can be done through the </a:t>
            </a:r>
            <a:r>
              <a:rPr b="1"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prepare recipe.</a:t>
            </a:r>
            <a:endParaRPr b="1" i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60"/>
          <p:cNvSpPr txBox="1"/>
          <p:nvPr/>
        </p:nvSpPr>
        <p:spPr>
          <a:xfrm>
            <a:off x="360000" y="271550"/>
            <a:ext cx="6943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21" name="Google Shape;2021;p160"/>
          <p:cNvSpPr txBox="1"/>
          <p:nvPr>
            <p:ph idx="1" type="body"/>
          </p:nvPr>
        </p:nvSpPr>
        <p:spPr>
          <a:xfrm>
            <a:off x="901700" y="1330550"/>
            <a:ext cx="80772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2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[Data understanding]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the </a:t>
            </a:r>
            <a:r>
              <a:rPr b="1"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latitude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longitude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columns, plot all the houses on a map. Visualize different information.</a:t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Hint: you need to create a geopoint first, out of the lat/long columns. This can be done through the </a:t>
            </a:r>
            <a:r>
              <a:rPr b="1"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prepare recipe.</a:t>
            </a:r>
            <a:endParaRPr b="1" i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22" name="Google Shape;202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75" y="3148850"/>
            <a:ext cx="2016373" cy="11021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3" name="Google Shape;2023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375" y="2800350"/>
            <a:ext cx="2808573" cy="1987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4" name="Google Shape;2024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025" y="2881589"/>
            <a:ext cx="3510458" cy="182452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1"/>
          <p:cNvSpPr txBox="1"/>
          <p:nvPr/>
        </p:nvSpPr>
        <p:spPr>
          <a:xfrm>
            <a:off x="360000" y="271550"/>
            <a:ext cx="6943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18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30" name="Google Shape;2030;p161"/>
          <p:cNvSpPr txBox="1"/>
          <p:nvPr>
            <p:ph idx="1" type="body"/>
          </p:nvPr>
        </p:nvSpPr>
        <p:spPr>
          <a:xfrm>
            <a:off x="901700" y="1330550"/>
            <a:ext cx="64917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3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[Data understanding]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an additional graph to the Dashboard. Feel free to choose an insightful  chart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62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36" name="Google Shape;2036;p162"/>
          <p:cNvSpPr txBox="1"/>
          <p:nvPr>
            <p:ph idx="1" type="body"/>
          </p:nvPr>
        </p:nvSpPr>
        <p:spPr>
          <a:xfrm>
            <a:off x="901700" y="1330550"/>
            <a:ext cx="6491700" cy="21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4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[Data understanding]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notebook and get a rough analysis of your numerical columns distribution</a:t>
            </a: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i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Hints:</a:t>
            </a:r>
            <a:endParaRPr i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1: Select all the numerical columns.</a:t>
            </a:r>
            <a:endParaRPr i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2: Plot histograms on these variables, using tidyr and ggplot2.</a:t>
            </a:r>
            <a:endParaRPr i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an R notebook !</a:t>
            </a:r>
            <a:endParaRPr i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63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42" name="Google Shape;2042;p163"/>
          <p:cNvSpPr txBox="1"/>
          <p:nvPr>
            <p:ph idx="1" type="body"/>
          </p:nvPr>
        </p:nvSpPr>
        <p:spPr>
          <a:xfrm>
            <a:off x="901700" y="1330550"/>
            <a:ext cx="552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4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[Data understanding]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example, code in the comment in the next slide</a:t>
            </a:r>
            <a:r>
              <a:rPr i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i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43" name="Google Shape;2043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976" y="2161850"/>
            <a:ext cx="3070174" cy="29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64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Exploring your data on your own: Visual &amp; Code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49" name="Google Shape;2049;p164"/>
          <p:cNvSpPr txBox="1"/>
          <p:nvPr>
            <p:ph idx="1" type="body"/>
          </p:nvPr>
        </p:nvSpPr>
        <p:spPr>
          <a:xfrm>
            <a:off x="901700" y="1330550"/>
            <a:ext cx="3893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4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[Data understanding]</a:t>
            </a:r>
            <a:endParaRPr i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50" name="Google Shape;2050;p164"/>
          <p:cNvSpPr txBox="1"/>
          <p:nvPr/>
        </p:nvSpPr>
        <p:spPr>
          <a:xfrm>
            <a:off x="2004450" y="1788550"/>
            <a:ext cx="4416900" cy="2819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library(dataiku)</a:t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library(tidyr)</a:t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library(ggplot2)</a:t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df &lt;- dkuReadDataset("housing_historical_stacked_prepared")</a:t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#Select numercial features</a:t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nums &lt;- unlist(lapply(df, is.numeric))  </a:t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df_num = df[ , nums]</a:t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#Plot</a:t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ggplot(gather(df_num), aes(value)) + </a:t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geom_histogram(bins = 15) + </a:t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facet_wrap(~key, scales = 'free_x')</a:t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p165"/>
          <p:cNvPicPr preferRelativeResize="0"/>
          <p:nvPr/>
        </p:nvPicPr>
        <p:blipFill rotWithShape="1">
          <a:blip r:embed="rId3">
            <a:alphaModFix/>
          </a:blip>
          <a:srcRect b="0" l="0" r="27551" t="0"/>
          <a:stretch/>
        </p:blipFill>
        <p:spPr>
          <a:xfrm>
            <a:off x="0" y="-2475"/>
            <a:ext cx="6624524" cy="5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65"/>
          <p:cNvSpPr/>
          <p:nvPr/>
        </p:nvSpPr>
        <p:spPr>
          <a:xfrm flipH="1">
            <a:off x="1010100" y="-281500"/>
            <a:ext cx="6603300" cy="5425200"/>
          </a:xfrm>
          <a:prstGeom prst="rtTriangle">
            <a:avLst/>
          </a:prstGeom>
          <a:solidFill>
            <a:srgbClr val="1DB3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165"/>
          <p:cNvSpPr/>
          <p:nvPr/>
        </p:nvSpPr>
        <p:spPr>
          <a:xfrm flipH="1">
            <a:off x="4142075" y="-3812350"/>
            <a:ext cx="4187100" cy="89559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65"/>
          <p:cNvSpPr txBox="1"/>
          <p:nvPr/>
        </p:nvSpPr>
        <p:spPr>
          <a:xfrm>
            <a:off x="5914800" y="2251558"/>
            <a:ext cx="27315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59" name="Google Shape;2059;p165"/>
          <p:cNvSpPr txBox="1"/>
          <p:nvPr/>
        </p:nvSpPr>
        <p:spPr>
          <a:xfrm>
            <a:off x="5914800" y="3280550"/>
            <a:ext cx="2731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60" name="Google Shape;2060;p165"/>
          <p:cNvSpPr txBox="1"/>
          <p:nvPr>
            <p:ph idx="4294967295" type="subTitle"/>
          </p:nvPr>
        </p:nvSpPr>
        <p:spPr>
          <a:xfrm>
            <a:off x="462975" y="588050"/>
            <a:ext cx="49419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Preparation]</a:t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66"/>
          <p:cNvSpPr txBox="1"/>
          <p:nvPr/>
        </p:nvSpPr>
        <p:spPr>
          <a:xfrm>
            <a:off x="360000" y="271550"/>
            <a:ext cx="6943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Clean &amp; Enrich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66" name="Google Shape;2066;p166"/>
          <p:cNvSpPr txBox="1"/>
          <p:nvPr>
            <p:ph idx="1" type="body"/>
          </p:nvPr>
        </p:nvSpPr>
        <p:spPr>
          <a:xfrm>
            <a:off x="901700" y="1330550"/>
            <a:ext cx="6491700" cy="27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3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b="1" lang="en" sz="4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5 [Data Preparation]</a:t>
            </a:r>
            <a:endParaRPr b="1" sz="43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python recipe from </a:t>
            </a:r>
            <a:r>
              <a:rPr i="1" lang="en" sz="4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housing_historical_stacked_prepared. </a:t>
            </a:r>
            <a:r>
              <a:rPr lang="en" sz="4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can create an output dataset named </a:t>
            </a:r>
            <a:r>
              <a:rPr i="1" lang="en" sz="4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housing_historical_enriched</a:t>
            </a:r>
            <a:r>
              <a:rPr lang="en" sz="4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43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 the average family size for each row, call this new variable “Family_size”.</a:t>
            </a:r>
            <a:endParaRPr sz="43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you identify outliers based on this column?       		</a:t>
            </a:r>
            <a:r>
              <a:rPr b="1" lang="en" sz="4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Hint : </a:t>
            </a:r>
            <a:endParaRPr sz="43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Define a strategy to handle these outliers. </a:t>
            </a:r>
            <a:endParaRPr sz="43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new column to flag all these outliers. </a:t>
            </a:r>
            <a:endParaRPr sz="43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67" name="Google Shape;2067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476" y="3059200"/>
            <a:ext cx="3123200" cy="19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67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Train &amp; Predict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73" name="Google Shape;2073;p167"/>
          <p:cNvSpPr txBox="1"/>
          <p:nvPr>
            <p:ph idx="1" type="body"/>
          </p:nvPr>
        </p:nvSpPr>
        <p:spPr>
          <a:xfrm>
            <a:off x="901700" y="1330550"/>
            <a:ext cx="77328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6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[Data preparation]</a:t>
            </a:r>
            <a:endParaRPr b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Split your dataset visually into 2 datasets, to recover the initial two datasets: the historical data &amp; the data to predict. </a:t>
            </a:r>
            <a:endParaRPr sz="2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68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Train &amp; Predict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79" name="Google Shape;2079;p168"/>
          <p:cNvSpPr txBox="1"/>
          <p:nvPr>
            <p:ph idx="1" type="body"/>
          </p:nvPr>
        </p:nvSpPr>
        <p:spPr>
          <a:xfrm>
            <a:off x="901700" y="1330550"/>
            <a:ext cx="7732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6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[Data preparation]</a:t>
            </a:r>
            <a:endParaRPr b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Split your dataset visually into 2 datasets, to recover the initial two datasets: the historical data &amp; the data to predict. </a:t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80" name="Google Shape;2080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99" y="2521325"/>
            <a:ext cx="4254400" cy="19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refox-logo.bee1d85af18f.png" id="719" name="Google Shape;7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977" y="3413687"/>
            <a:ext cx="223525" cy="2420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Google Shape;720;p52"/>
          <p:cNvCxnSpPr/>
          <p:nvPr/>
        </p:nvCxnSpPr>
        <p:spPr>
          <a:xfrm>
            <a:off x="926296" y="2483809"/>
            <a:ext cx="45900" cy="1992900"/>
          </a:xfrm>
          <a:prstGeom prst="bentConnector3">
            <a:avLst>
              <a:gd fmla="val 486967" name="adj1"/>
            </a:avLst>
          </a:prstGeom>
          <a:noFill/>
          <a:ln cap="flat" cmpd="sng" w="12700">
            <a:solidFill>
              <a:srgbClr val="66666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21" name="Google Shape;721;p52"/>
          <p:cNvSpPr txBox="1"/>
          <p:nvPr/>
        </p:nvSpPr>
        <p:spPr>
          <a:xfrm>
            <a:off x="1215975" y="3984075"/>
            <a:ext cx="122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Browser based interface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22" name="Google Shape;7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51" y="2821923"/>
            <a:ext cx="792078" cy="5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51" y="4105610"/>
            <a:ext cx="792726" cy="56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51" y="3463212"/>
            <a:ext cx="792726" cy="560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52"/>
          <p:cNvCxnSpPr>
            <a:stCxn id="719" idx="3"/>
          </p:cNvCxnSpPr>
          <p:nvPr/>
        </p:nvCxnSpPr>
        <p:spPr>
          <a:xfrm>
            <a:off x="1494502" y="3534728"/>
            <a:ext cx="339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6" name="Google Shape;72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351" y="2179525"/>
            <a:ext cx="792726" cy="56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7449" y="3338355"/>
            <a:ext cx="223525" cy="2329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8" name="Google Shape;728;p52"/>
          <p:cNvCxnSpPr>
            <a:stCxn id="729" idx="1"/>
            <a:endCxn id="730" idx="0"/>
          </p:cNvCxnSpPr>
          <p:nvPr/>
        </p:nvCxnSpPr>
        <p:spPr>
          <a:xfrm flipH="1">
            <a:off x="5204425" y="1167300"/>
            <a:ext cx="1191900" cy="1202400"/>
          </a:xfrm>
          <a:prstGeom prst="bentConnector2">
            <a:avLst/>
          </a:prstGeom>
          <a:noFill/>
          <a:ln cap="flat" cmpd="sng" w="12700">
            <a:solidFill>
              <a:srgbClr val="2AB1A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server-100.png" id="731" name="Google Shape;731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40166" y="3058397"/>
            <a:ext cx="938322" cy="80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76460" y="3540809"/>
            <a:ext cx="265735" cy="26573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2"/>
          <p:cNvSpPr/>
          <p:nvPr/>
        </p:nvSpPr>
        <p:spPr>
          <a:xfrm>
            <a:off x="4407738" y="3842949"/>
            <a:ext cx="1603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LINUX SERVER</a:t>
            </a:r>
            <a:endParaRPr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PREMISE OR MANAGED CLOUD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2"/>
          <p:cNvSpPr/>
          <p:nvPr/>
        </p:nvSpPr>
        <p:spPr>
          <a:xfrm>
            <a:off x="6533626" y="2749300"/>
            <a:ext cx="996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CENTRALIZED OR AD-HOC DATA SOURCES</a:t>
            </a:r>
            <a:r>
              <a:rPr b="1" lang="en" sz="8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DATABASES, DATA LAKE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2"/>
          <p:cNvSpPr/>
          <p:nvPr/>
        </p:nvSpPr>
        <p:spPr>
          <a:xfrm>
            <a:off x="6360026" y="3985525"/>
            <a:ext cx="1603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AVAILABLE OR SPUN-UP PROCESSING RESOURCES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2"/>
          <p:cNvSpPr txBox="1"/>
          <p:nvPr/>
        </p:nvSpPr>
        <p:spPr>
          <a:xfrm>
            <a:off x="7530225" y="2998850"/>
            <a:ext cx="14511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i="0" lang="en" sz="1300" u="none" cap="none" strike="noStrik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Leveraging </a:t>
            </a: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best</a:t>
            </a:r>
            <a:r>
              <a:rPr i="0" lang="en" sz="1300" u="none" cap="none" strike="noStrik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storage and compute resources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37" name="Google Shape;737;p52"/>
          <p:cNvGrpSpPr/>
          <p:nvPr/>
        </p:nvGrpSpPr>
        <p:grpSpPr>
          <a:xfrm>
            <a:off x="6838687" y="2525306"/>
            <a:ext cx="386472" cy="188304"/>
            <a:chOff x="7675593" y="1614441"/>
            <a:chExt cx="990193" cy="446854"/>
          </a:xfrm>
        </p:grpSpPr>
        <p:pic>
          <p:nvPicPr>
            <p:cNvPr descr="database-104.png" id="738" name="Google Shape;738;p5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675593" y="1614441"/>
              <a:ext cx="426254" cy="446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9" name="Google Shape;739;p52"/>
            <p:cNvSpPr/>
            <p:nvPr/>
          </p:nvSpPr>
          <p:spPr>
            <a:xfrm>
              <a:off x="8235136" y="1670653"/>
              <a:ext cx="430650" cy="343224"/>
            </a:xfrm>
            <a:prstGeom prst="flowChartMultidocument">
              <a:avLst/>
            </a:prstGeom>
            <a:noFill/>
            <a:ln cap="flat" cmpd="sng" w="12700">
              <a:solidFill>
                <a:srgbClr val="2B152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52"/>
          <p:cNvGrpSpPr/>
          <p:nvPr/>
        </p:nvGrpSpPr>
        <p:grpSpPr>
          <a:xfrm>
            <a:off x="4524338" y="2369088"/>
            <a:ext cx="1366578" cy="400937"/>
            <a:chOff x="7569194" y="1700931"/>
            <a:chExt cx="1822104" cy="534582"/>
          </a:xfrm>
        </p:grpSpPr>
        <p:grpSp>
          <p:nvGrpSpPr>
            <p:cNvPr id="741" name="Google Shape;741;p52"/>
            <p:cNvGrpSpPr/>
            <p:nvPr/>
          </p:nvGrpSpPr>
          <p:grpSpPr>
            <a:xfrm>
              <a:off x="7569194" y="1700931"/>
              <a:ext cx="678094" cy="533801"/>
              <a:chOff x="7568831" y="1183753"/>
              <a:chExt cx="1251096" cy="1067603"/>
            </a:xfrm>
          </p:grpSpPr>
          <p:pic>
            <p:nvPicPr>
              <p:cNvPr descr="server-100.png" id="742" name="Google Shape;742;p5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568831" y="1183753"/>
                <a:ext cx="1251096" cy="1067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3" name="Google Shape;743;p5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017222" y="1826968"/>
                <a:ext cx="354313" cy="354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4" name="Google Shape;744;p52"/>
            <p:cNvGrpSpPr/>
            <p:nvPr/>
          </p:nvGrpSpPr>
          <p:grpSpPr>
            <a:xfrm>
              <a:off x="8137100" y="1701712"/>
              <a:ext cx="678094" cy="533801"/>
              <a:chOff x="7568831" y="1183753"/>
              <a:chExt cx="1251096" cy="1067603"/>
            </a:xfrm>
          </p:grpSpPr>
          <p:pic>
            <p:nvPicPr>
              <p:cNvPr descr="server-100.png" id="730" name="Google Shape;730;p5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568831" y="1183753"/>
                <a:ext cx="1251096" cy="1067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5" name="Google Shape;745;p5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017222" y="1826968"/>
                <a:ext cx="354313" cy="354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6" name="Google Shape;746;p52"/>
            <p:cNvGrpSpPr/>
            <p:nvPr/>
          </p:nvGrpSpPr>
          <p:grpSpPr>
            <a:xfrm>
              <a:off x="8713204" y="1701712"/>
              <a:ext cx="678094" cy="533801"/>
              <a:chOff x="7568831" y="1183753"/>
              <a:chExt cx="1251096" cy="1067603"/>
            </a:xfrm>
          </p:grpSpPr>
          <p:pic>
            <p:nvPicPr>
              <p:cNvPr descr="server-100.png" id="747" name="Google Shape;747;p5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568831" y="1183753"/>
                <a:ext cx="1251096" cy="1067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8" name="Google Shape;748;p5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017222" y="1826968"/>
                <a:ext cx="354313" cy="354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49" name="Google Shape;749;p52"/>
          <p:cNvCxnSpPr>
            <a:stCxn id="731" idx="0"/>
            <a:endCxn id="730" idx="2"/>
          </p:cNvCxnSpPr>
          <p:nvPr/>
        </p:nvCxnSpPr>
        <p:spPr>
          <a:xfrm flipH="1" rot="5400000">
            <a:off x="5062777" y="2911847"/>
            <a:ext cx="288300" cy="4800"/>
          </a:xfrm>
          <a:prstGeom prst="bentConnector3">
            <a:avLst>
              <a:gd fmla="val 50012" name="adj1"/>
            </a:avLst>
          </a:prstGeom>
          <a:noFill/>
          <a:ln cap="flat" cmpd="sng" w="12700">
            <a:solidFill>
              <a:srgbClr val="2AB1AC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50" name="Google Shape;750;p52"/>
          <p:cNvSpPr txBox="1"/>
          <p:nvPr/>
        </p:nvSpPr>
        <p:spPr>
          <a:xfrm>
            <a:off x="3899700" y="1555525"/>
            <a:ext cx="2582100" cy="6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i="0" lang="en" sz="1300" u="none" cap="none" strike="noStrik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Dataiku deployment servers for enterprise grade operationalization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9" name="Google Shape;729;p52"/>
          <p:cNvSpPr/>
          <p:nvPr/>
        </p:nvSpPr>
        <p:spPr>
          <a:xfrm>
            <a:off x="6396325" y="1044600"/>
            <a:ext cx="12285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PRODUCTION SYSTEMS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1" name="Google Shape;751;p52"/>
          <p:cNvGrpSpPr/>
          <p:nvPr/>
        </p:nvGrpSpPr>
        <p:grpSpPr>
          <a:xfrm>
            <a:off x="6771326" y="1293597"/>
            <a:ext cx="663408" cy="418551"/>
            <a:chOff x="7281828" y="422517"/>
            <a:chExt cx="1007607" cy="733656"/>
          </a:xfrm>
        </p:grpSpPr>
        <p:pic>
          <p:nvPicPr>
            <p:cNvPr descr="database-104.png" id="752" name="Google Shape;752;p5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342724" y="447455"/>
              <a:ext cx="275524" cy="323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5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650980" y="422517"/>
              <a:ext cx="367171" cy="360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5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281828" y="787021"/>
              <a:ext cx="738305" cy="369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onitor-104.png" id="755" name="Google Shape;755;p5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034023" y="681947"/>
              <a:ext cx="255411" cy="2127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6" name="Google Shape;756;p52"/>
          <p:cNvGrpSpPr/>
          <p:nvPr/>
        </p:nvGrpSpPr>
        <p:grpSpPr>
          <a:xfrm>
            <a:off x="6765035" y="3573936"/>
            <a:ext cx="461589" cy="365434"/>
            <a:chOff x="7679426" y="2756091"/>
            <a:chExt cx="1131899" cy="726653"/>
          </a:xfrm>
        </p:grpSpPr>
        <p:pic>
          <p:nvPicPr>
            <p:cNvPr id="757" name="Google Shape;757;p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679426" y="3065742"/>
              <a:ext cx="369107" cy="404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tabase-104.png" id="758" name="Google Shape;758;p5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113596" y="3131917"/>
              <a:ext cx="354418" cy="350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5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679834" y="2756091"/>
              <a:ext cx="738305" cy="369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52"/>
            <p:cNvPicPr preferRelativeResize="0"/>
            <p:nvPr/>
          </p:nvPicPr>
          <p:blipFill rotWithShape="1">
            <a:blip r:embed="rId20">
              <a:alphaModFix/>
            </a:blip>
            <a:srcRect b="37151" l="24695" r="26892" t="21221"/>
            <a:stretch/>
          </p:blipFill>
          <p:spPr>
            <a:xfrm>
              <a:off x="8456900" y="2942511"/>
              <a:ext cx="354425" cy="3047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1" name="Google Shape;761;p52"/>
          <p:cNvSpPr txBox="1"/>
          <p:nvPr/>
        </p:nvSpPr>
        <p:spPr>
          <a:xfrm>
            <a:off x="4049675" y="4365075"/>
            <a:ext cx="2314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Centralized server to facilitate </a:t>
            </a:r>
            <a:endParaRPr sz="1300">
              <a:solidFill>
                <a:srgbClr val="2AB1A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access to data, ressources, and foster collaboration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2" name="Google Shape;762;p52"/>
          <p:cNvCxnSpPr/>
          <p:nvPr/>
        </p:nvCxnSpPr>
        <p:spPr>
          <a:xfrm>
            <a:off x="5486400" y="3534725"/>
            <a:ext cx="6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52"/>
          <p:cNvCxnSpPr/>
          <p:nvPr/>
        </p:nvCxnSpPr>
        <p:spPr>
          <a:xfrm flipH="1">
            <a:off x="6359926" y="2872000"/>
            <a:ext cx="173700" cy="1278300"/>
          </a:xfrm>
          <a:prstGeom prst="bentConnector3">
            <a:avLst>
              <a:gd fmla="val 247957" name="adj1"/>
            </a:avLst>
          </a:prstGeom>
          <a:noFill/>
          <a:ln cap="flat" cmpd="sng" w="12700">
            <a:solidFill>
              <a:srgbClr val="2AB1AC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64" name="Google Shape;764;p52"/>
          <p:cNvCxnSpPr/>
          <p:nvPr/>
        </p:nvCxnSpPr>
        <p:spPr>
          <a:xfrm flipH="1" rot="5400000">
            <a:off x="6866427" y="2116322"/>
            <a:ext cx="288300" cy="4800"/>
          </a:xfrm>
          <a:prstGeom prst="bentConnector3">
            <a:avLst>
              <a:gd fmla="val 50012" name="adj1"/>
            </a:avLst>
          </a:prstGeom>
          <a:noFill/>
          <a:ln cap="flat" cmpd="sng" w="12700">
            <a:solidFill>
              <a:srgbClr val="2AB1AC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65" name="Google Shape;765;p52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766" name="Google Shape;766;p52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Solution Overview: Architecture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5" name="Google Shape;2085;p169"/>
          <p:cNvPicPr preferRelativeResize="0"/>
          <p:nvPr/>
        </p:nvPicPr>
        <p:blipFill rotWithShape="1">
          <a:blip r:embed="rId3">
            <a:alphaModFix/>
          </a:blip>
          <a:srcRect b="0" l="0" r="27551" t="0"/>
          <a:stretch/>
        </p:blipFill>
        <p:spPr>
          <a:xfrm>
            <a:off x="0" y="-2475"/>
            <a:ext cx="6624524" cy="5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69"/>
          <p:cNvSpPr/>
          <p:nvPr/>
        </p:nvSpPr>
        <p:spPr>
          <a:xfrm flipH="1">
            <a:off x="1010100" y="-281500"/>
            <a:ext cx="6603300" cy="5425200"/>
          </a:xfrm>
          <a:prstGeom prst="rtTriangle">
            <a:avLst/>
          </a:prstGeom>
          <a:solidFill>
            <a:srgbClr val="1DB3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169"/>
          <p:cNvSpPr/>
          <p:nvPr/>
        </p:nvSpPr>
        <p:spPr>
          <a:xfrm flipH="1">
            <a:off x="4142075" y="-3812350"/>
            <a:ext cx="4187100" cy="89559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69"/>
          <p:cNvSpPr txBox="1"/>
          <p:nvPr/>
        </p:nvSpPr>
        <p:spPr>
          <a:xfrm>
            <a:off x="5914800" y="2251558"/>
            <a:ext cx="27315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89" name="Google Shape;2089;p169"/>
          <p:cNvSpPr txBox="1"/>
          <p:nvPr/>
        </p:nvSpPr>
        <p:spPr>
          <a:xfrm>
            <a:off x="5914800" y="3280550"/>
            <a:ext cx="2731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0" name="Google Shape;2090;p169"/>
          <p:cNvSpPr txBox="1"/>
          <p:nvPr>
            <p:ph idx="4294967295" type="subTitle"/>
          </p:nvPr>
        </p:nvSpPr>
        <p:spPr>
          <a:xfrm>
            <a:off x="462975" y="588050"/>
            <a:ext cx="49419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"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creation</a:t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70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Train &amp; Predict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096" name="Google Shape;2096;p170"/>
          <p:cNvSpPr txBox="1"/>
          <p:nvPr>
            <p:ph idx="1" type="body"/>
          </p:nvPr>
        </p:nvSpPr>
        <p:spPr>
          <a:xfrm>
            <a:off x="901700" y="913325"/>
            <a:ext cx="77328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7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[Model creation]</a:t>
            </a:r>
            <a:endParaRPr b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ource Sans Pro"/>
              <a:buChar char="•"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 a model optimized for the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RMSE (Root-mean-square deviation)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97" name="Google Shape;2097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700" y="2134350"/>
            <a:ext cx="4706400" cy="27391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2" name="Google Shape;2102;p171"/>
          <p:cNvPicPr preferRelativeResize="0"/>
          <p:nvPr/>
        </p:nvPicPr>
        <p:blipFill rotWithShape="1">
          <a:blip r:embed="rId3">
            <a:alphaModFix/>
          </a:blip>
          <a:srcRect b="0" l="0" r="27551" t="0"/>
          <a:stretch/>
        </p:blipFill>
        <p:spPr>
          <a:xfrm>
            <a:off x="0" y="-2475"/>
            <a:ext cx="6624524" cy="5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71"/>
          <p:cNvSpPr/>
          <p:nvPr/>
        </p:nvSpPr>
        <p:spPr>
          <a:xfrm flipH="1">
            <a:off x="1010100" y="-281500"/>
            <a:ext cx="6603300" cy="5425200"/>
          </a:xfrm>
          <a:prstGeom prst="rtTriangle">
            <a:avLst/>
          </a:prstGeom>
          <a:solidFill>
            <a:srgbClr val="1DB3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171"/>
          <p:cNvSpPr/>
          <p:nvPr/>
        </p:nvSpPr>
        <p:spPr>
          <a:xfrm flipH="1">
            <a:off x="4142075" y="-3812350"/>
            <a:ext cx="4187100" cy="89559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171"/>
          <p:cNvSpPr txBox="1"/>
          <p:nvPr/>
        </p:nvSpPr>
        <p:spPr>
          <a:xfrm>
            <a:off x="5914800" y="2251558"/>
            <a:ext cx="27315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6" name="Google Shape;2106;p171"/>
          <p:cNvSpPr txBox="1"/>
          <p:nvPr/>
        </p:nvSpPr>
        <p:spPr>
          <a:xfrm>
            <a:off x="5914800" y="3280550"/>
            <a:ext cx="2731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7" name="Google Shape;2107;p171"/>
          <p:cNvSpPr txBox="1"/>
          <p:nvPr>
            <p:ph idx="4294967295" type="subTitle"/>
          </p:nvPr>
        </p:nvSpPr>
        <p:spPr>
          <a:xfrm>
            <a:off x="462975" y="588050"/>
            <a:ext cx="49419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"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Evaluation</a:t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72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Evaluate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113" name="Google Shape;2113;p172"/>
          <p:cNvSpPr txBox="1"/>
          <p:nvPr>
            <p:ph idx="1" type="body"/>
          </p:nvPr>
        </p:nvSpPr>
        <p:spPr>
          <a:xfrm>
            <a:off x="901700" y="913325"/>
            <a:ext cx="77328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8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[Evaluation]</a:t>
            </a:r>
            <a:endParaRPr b="1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ource Sans Pro"/>
              <a:buChar char="•"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your model performances</a:t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ource Sans Pro"/>
              <a:buChar char="•"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Interpret your model </a:t>
            </a:r>
            <a:endParaRPr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173"/>
          <p:cNvSpPr txBox="1"/>
          <p:nvPr/>
        </p:nvSpPr>
        <p:spPr>
          <a:xfrm>
            <a:off x="360000" y="271550"/>
            <a:ext cx="6943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Evaluate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119" name="Google Shape;2119;p173"/>
          <p:cNvSpPr txBox="1"/>
          <p:nvPr>
            <p:ph idx="1" type="body"/>
          </p:nvPr>
        </p:nvSpPr>
        <p:spPr>
          <a:xfrm>
            <a:off x="901700" y="913325"/>
            <a:ext cx="77328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Exercise 8 </a:t>
            </a:r>
            <a:r>
              <a:rPr b="1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[Evaluation]</a:t>
            </a:r>
            <a:endParaRPr b="1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20" name="Google Shape;212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500" y="1394350"/>
            <a:ext cx="5316049" cy="33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/>
        </a:solidFill>
      </p:bgPr>
    </p:bg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74"/>
          <p:cNvSpPr txBox="1"/>
          <p:nvPr/>
        </p:nvSpPr>
        <p:spPr>
          <a:xfrm>
            <a:off x="2505225" y="450330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1" name="Google Shape;771;p53"/>
          <p:cNvCxnSpPr>
            <a:stCxn id="772" idx="3"/>
          </p:cNvCxnSpPr>
          <p:nvPr/>
        </p:nvCxnSpPr>
        <p:spPr>
          <a:xfrm>
            <a:off x="1494502" y="3534728"/>
            <a:ext cx="339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firefox-logo.bee1d85af18f.png" id="772" name="Google Shape;77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977" y="3413687"/>
            <a:ext cx="223525" cy="2420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" name="Google Shape;773;p53"/>
          <p:cNvCxnSpPr/>
          <p:nvPr/>
        </p:nvCxnSpPr>
        <p:spPr>
          <a:xfrm>
            <a:off x="926296" y="2483809"/>
            <a:ext cx="45900" cy="1992900"/>
          </a:xfrm>
          <a:prstGeom prst="bentConnector3">
            <a:avLst>
              <a:gd fmla="val 486967" name="adj1"/>
            </a:avLst>
          </a:prstGeom>
          <a:noFill/>
          <a:ln cap="flat" cmpd="sng" w="12700">
            <a:solidFill>
              <a:srgbClr val="66666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74" name="Google Shape;774;p53"/>
          <p:cNvSpPr txBox="1"/>
          <p:nvPr/>
        </p:nvSpPr>
        <p:spPr>
          <a:xfrm>
            <a:off x="1215975" y="3984075"/>
            <a:ext cx="122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Browser based interface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75" name="Google Shape;77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8363" y="2691652"/>
            <a:ext cx="555750" cy="33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6712" y="3422641"/>
            <a:ext cx="599451" cy="324573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3"/>
          <p:cNvSpPr/>
          <p:nvPr/>
        </p:nvSpPr>
        <p:spPr>
          <a:xfrm>
            <a:off x="2094326" y="3081625"/>
            <a:ext cx="1044300" cy="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6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 </a:t>
            </a:r>
            <a:r>
              <a:rPr b="1" lang="en" sz="6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DEVELOPMENT</a:t>
            </a:r>
            <a:endParaRPr b="0" i="0" sz="6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3"/>
          <p:cNvSpPr/>
          <p:nvPr/>
        </p:nvSpPr>
        <p:spPr>
          <a:xfrm>
            <a:off x="2215265" y="3719067"/>
            <a:ext cx="802200" cy="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6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COMPLETE CODING ENVIRONMENTS</a:t>
            </a:r>
            <a:endParaRPr b="0" i="0" sz="6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53"/>
          <p:cNvSpPr/>
          <p:nvPr/>
        </p:nvSpPr>
        <p:spPr>
          <a:xfrm>
            <a:off x="3370899" y="3093800"/>
            <a:ext cx="683400" cy="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6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VISUALIZATION</a:t>
            </a:r>
            <a:endParaRPr b="0" i="0" sz="6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0" name="Google Shape;780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05347" y="2681802"/>
            <a:ext cx="597800" cy="3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3"/>
          <p:cNvSpPr/>
          <p:nvPr/>
        </p:nvSpPr>
        <p:spPr>
          <a:xfrm>
            <a:off x="3214312" y="3724675"/>
            <a:ext cx="996600" cy="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6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COLLABORATION AND PROJECT MANAGEMENT</a:t>
            </a:r>
            <a:endParaRPr b="0" i="0" sz="6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5856" y="3404475"/>
            <a:ext cx="581918" cy="32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62230" y="4098999"/>
            <a:ext cx="683499" cy="305016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3"/>
          <p:cNvSpPr/>
          <p:nvPr/>
        </p:nvSpPr>
        <p:spPr>
          <a:xfrm>
            <a:off x="2728484" y="4415224"/>
            <a:ext cx="802200" cy="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lang="en" sz="6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AUDIT, MONITORING AND SCHEDULING</a:t>
            </a:r>
            <a:endParaRPr b="0" i="0" sz="6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53"/>
          <p:cNvSpPr txBox="1"/>
          <p:nvPr/>
        </p:nvSpPr>
        <p:spPr>
          <a:xfrm>
            <a:off x="2286700" y="2125863"/>
            <a:ext cx="16974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User/task specific </a:t>
            </a:r>
            <a:endParaRPr sz="1300">
              <a:solidFill>
                <a:srgbClr val="2AB1A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interaction modes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86" name="Google Shape;786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0351" y="2821923"/>
            <a:ext cx="792078" cy="5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0351" y="4105610"/>
            <a:ext cx="792726" cy="56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351" y="3463212"/>
            <a:ext cx="792726" cy="56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0351" y="2179525"/>
            <a:ext cx="792726" cy="56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47449" y="3338355"/>
            <a:ext cx="223525" cy="2329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Google Shape;791;p53"/>
          <p:cNvCxnSpPr>
            <a:stCxn id="792" idx="1"/>
            <a:endCxn id="793" idx="0"/>
          </p:cNvCxnSpPr>
          <p:nvPr/>
        </p:nvCxnSpPr>
        <p:spPr>
          <a:xfrm flipH="1">
            <a:off x="5204425" y="1167300"/>
            <a:ext cx="1191900" cy="1202400"/>
          </a:xfrm>
          <a:prstGeom prst="bentConnector2">
            <a:avLst/>
          </a:prstGeom>
          <a:noFill/>
          <a:ln cap="flat" cmpd="sng" w="12700">
            <a:solidFill>
              <a:srgbClr val="2AB1A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server-100.png" id="794" name="Google Shape;794;p5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0166" y="3058397"/>
            <a:ext cx="938322" cy="80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76460" y="3540809"/>
            <a:ext cx="265735" cy="26573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3"/>
          <p:cNvSpPr/>
          <p:nvPr/>
        </p:nvSpPr>
        <p:spPr>
          <a:xfrm>
            <a:off x="4407738" y="3842949"/>
            <a:ext cx="1603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LINUX SERVER</a:t>
            </a:r>
            <a:endParaRPr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PREMISE OR MANAGED CLOUD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53"/>
          <p:cNvSpPr/>
          <p:nvPr/>
        </p:nvSpPr>
        <p:spPr>
          <a:xfrm>
            <a:off x="6533626" y="2749300"/>
            <a:ext cx="996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CENTRALIZED OR AD-HOC DATA SOURCES</a:t>
            </a:r>
            <a:r>
              <a:rPr b="1" lang="en" sz="8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DATABASES, DATA LAKE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53"/>
          <p:cNvSpPr/>
          <p:nvPr/>
        </p:nvSpPr>
        <p:spPr>
          <a:xfrm>
            <a:off x="6360026" y="3985525"/>
            <a:ext cx="1603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AVAILABLE OR SPUN-UP PROCESSING RESOURCES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53"/>
          <p:cNvSpPr txBox="1"/>
          <p:nvPr/>
        </p:nvSpPr>
        <p:spPr>
          <a:xfrm>
            <a:off x="7530225" y="2998850"/>
            <a:ext cx="14511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i="0" lang="en" sz="1300" u="none" cap="none" strike="noStrik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Leveraging </a:t>
            </a: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best</a:t>
            </a:r>
            <a:r>
              <a:rPr i="0" lang="en" sz="1300" u="none" cap="none" strike="noStrik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storage and compute resources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00" name="Google Shape;800;p53"/>
          <p:cNvGrpSpPr/>
          <p:nvPr/>
        </p:nvGrpSpPr>
        <p:grpSpPr>
          <a:xfrm>
            <a:off x="6838687" y="2525306"/>
            <a:ext cx="386472" cy="188304"/>
            <a:chOff x="7675593" y="1614441"/>
            <a:chExt cx="990193" cy="446854"/>
          </a:xfrm>
        </p:grpSpPr>
        <p:pic>
          <p:nvPicPr>
            <p:cNvPr descr="database-104.png" id="801" name="Google Shape;801;p5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675593" y="1614441"/>
              <a:ext cx="426254" cy="446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2" name="Google Shape;802;p53"/>
            <p:cNvSpPr/>
            <p:nvPr/>
          </p:nvSpPr>
          <p:spPr>
            <a:xfrm>
              <a:off x="8235136" y="1670653"/>
              <a:ext cx="430650" cy="343224"/>
            </a:xfrm>
            <a:prstGeom prst="flowChartMultidocument">
              <a:avLst/>
            </a:prstGeom>
            <a:noFill/>
            <a:ln cap="flat" cmpd="sng" w="12700">
              <a:solidFill>
                <a:srgbClr val="2B152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803;p53"/>
          <p:cNvGrpSpPr/>
          <p:nvPr/>
        </p:nvGrpSpPr>
        <p:grpSpPr>
          <a:xfrm>
            <a:off x="4524338" y="2369088"/>
            <a:ext cx="1366578" cy="400937"/>
            <a:chOff x="7569194" y="1700931"/>
            <a:chExt cx="1822104" cy="534582"/>
          </a:xfrm>
        </p:grpSpPr>
        <p:grpSp>
          <p:nvGrpSpPr>
            <p:cNvPr id="804" name="Google Shape;804;p53"/>
            <p:cNvGrpSpPr/>
            <p:nvPr/>
          </p:nvGrpSpPr>
          <p:grpSpPr>
            <a:xfrm>
              <a:off x="7569194" y="1700931"/>
              <a:ext cx="678094" cy="533801"/>
              <a:chOff x="7568831" y="1183753"/>
              <a:chExt cx="1251096" cy="1067603"/>
            </a:xfrm>
          </p:grpSpPr>
          <p:pic>
            <p:nvPicPr>
              <p:cNvPr descr="server-100.png" id="805" name="Google Shape;805;p5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568831" y="1183753"/>
                <a:ext cx="1251096" cy="1067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6" name="Google Shape;806;p5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017222" y="1826968"/>
                <a:ext cx="354313" cy="354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7" name="Google Shape;807;p53"/>
            <p:cNvGrpSpPr/>
            <p:nvPr/>
          </p:nvGrpSpPr>
          <p:grpSpPr>
            <a:xfrm>
              <a:off x="8137100" y="1701712"/>
              <a:ext cx="678094" cy="533801"/>
              <a:chOff x="7568831" y="1183753"/>
              <a:chExt cx="1251096" cy="1067603"/>
            </a:xfrm>
          </p:grpSpPr>
          <p:pic>
            <p:nvPicPr>
              <p:cNvPr descr="server-100.png" id="793" name="Google Shape;793;p5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568831" y="1183753"/>
                <a:ext cx="1251096" cy="1067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8" name="Google Shape;808;p5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017222" y="1826968"/>
                <a:ext cx="354313" cy="354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9" name="Google Shape;809;p53"/>
            <p:cNvGrpSpPr/>
            <p:nvPr/>
          </p:nvGrpSpPr>
          <p:grpSpPr>
            <a:xfrm>
              <a:off x="8713204" y="1701712"/>
              <a:ext cx="678094" cy="533801"/>
              <a:chOff x="7568831" y="1183753"/>
              <a:chExt cx="1251096" cy="1067603"/>
            </a:xfrm>
          </p:grpSpPr>
          <p:pic>
            <p:nvPicPr>
              <p:cNvPr descr="server-100.png" id="810" name="Google Shape;810;p5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568831" y="1183753"/>
                <a:ext cx="1251096" cy="1067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1" name="Google Shape;811;p5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017222" y="1826968"/>
                <a:ext cx="354313" cy="354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812" name="Google Shape;812;p53"/>
          <p:cNvCxnSpPr>
            <a:stCxn id="794" idx="0"/>
            <a:endCxn id="793" idx="2"/>
          </p:cNvCxnSpPr>
          <p:nvPr/>
        </p:nvCxnSpPr>
        <p:spPr>
          <a:xfrm flipH="1" rot="5400000">
            <a:off x="5062777" y="2911847"/>
            <a:ext cx="288300" cy="4800"/>
          </a:xfrm>
          <a:prstGeom prst="bentConnector3">
            <a:avLst>
              <a:gd fmla="val 50012" name="adj1"/>
            </a:avLst>
          </a:prstGeom>
          <a:noFill/>
          <a:ln cap="flat" cmpd="sng" w="12700">
            <a:solidFill>
              <a:srgbClr val="2AB1AC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13" name="Google Shape;813;p53"/>
          <p:cNvSpPr txBox="1"/>
          <p:nvPr/>
        </p:nvSpPr>
        <p:spPr>
          <a:xfrm>
            <a:off x="3899700" y="1555525"/>
            <a:ext cx="2582100" cy="6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i="0" lang="en" sz="1300" u="none" cap="none" strike="noStrik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Dataiku deployment servers for enterprise grade operationalization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2" name="Google Shape;792;p53"/>
          <p:cNvSpPr/>
          <p:nvPr/>
        </p:nvSpPr>
        <p:spPr>
          <a:xfrm>
            <a:off x="6396325" y="1044600"/>
            <a:ext cx="12285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Font typeface="Source Sans Pro"/>
              <a:buNone/>
            </a:pPr>
            <a:r>
              <a:rPr b="1" i="0" lang="en" sz="8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PRODUCTION SYSTEMS</a:t>
            </a:r>
            <a:endParaRPr b="1" i="0" sz="800" u="none" cap="none" strike="noStrike">
              <a:solidFill>
                <a:srgbClr val="3E3E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4" name="Google Shape;814;p53"/>
          <p:cNvGrpSpPr/>
          <p:nvPr/>
        </p:nvGrpSpPr>
        <p:grpSpPr>
          <a:xfrm>
            <a:off x="6771326" y="1293597"/>
            <a:ext cx="663408" cy="418551"/>
            <a:chOff x="7281828" y="422517"/>
            <a:chExt cx="1007607" cy="733656"/>
          </a:xfrm>
        </p:grpSpPr>
        <p:pic>
          <p:nvPicPr>
            <p:cNvPr descr="database-104.png" id="815" name="Google Shape;815;p5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342724" y="447455"/>
              <a:ext cx="275524" cy="323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5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650980" y="422517"/>
              <a:ext cx="367171" cy="360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5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281828" y="787021"/>
              <a:ext cx="738305" cy="369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onitor-104.png" id="818" name="Google Shape;818;p5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034023" y="681947"/>
              <a:ext cx="255411" cy="2127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9" name="Google Shape;819;p53"/>
          <p:cNvGrpSpPr/>
          <p:nvPr/>
        </p:nvGrpSpPr>
        <p:grpSpPr>
          <a:xfrm>
            <a:off x="6765035" y="3573936"/>
            <a:ext cx="461589" cy="365434"/>
            <a:chOff x="7679426" y="2756091"/>
            <a:chExt cx="1131899" cy="726653"/>
          </a:xfrm>
        </p:grpSpPr>
        <p:pic>
          <p:nvPicPr>
            <p:cNvPr id="820" name="Google Shape;820;p5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679426" y="3065742"/>
              <a:ext cx="369107" cy="404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tabase-104.png" id="821" name="Google Shape;821;p5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113596" y="3131917"/>
              <a:ext cx="354418" cy="350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5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679834" y="2756091"/>
              <a:ext cx="738305" cy="369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53"/>
            <p:cNvPicPr preferRelativeResize="0"/>
            <p:nvPr/>
          </p:nvPicPr>
          <p:blipFill rotWithShape="1">
            <a:blip r:embed="rId25">
              <a:alphaModFix/>
            </a:blip>
            <a:srcRect b="37151" l="24695" r="26892" t="21221"/>
            <a:stretch/>
          </p:blipFill>
          <p:spPr>
            <a:xfrm>
              <a:off x="8456900" y="2942511"/>
              <a:ext cx="354425" cy="3047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4" name="Google Shape;824;p53"/>
          <p:cNvSpPr txBox="1"/>
          <p:nvPr/>
        </p:nvSpPr>
        <p:spPr>
          <a:xfrm>
            <a:off x="4049675" y="4365075"/>
            <a:ext cx="2314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Centralized server to facilitate </a:t>
            </a:r>
            <a:endParaRPr sz="1300">
              <a:solidFill>
                <a:srgbClr val="2AB1A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 SemiBold"/>
              <a:buNone/>
            </a:pPr>
            <a:r>
              <a:rPr lang="en" sz="13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access to data, ressources, and foster collaboration</a:t>
            </a:r>
            <a:endParaRPr i="0" sz="1300" u="none" cap="none" strike="noStrik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25" name="Google Shape;825;p53"/>
          <p:cNvCxnSpPr/>
          <p:nvPr/>
        </p:nvCxnSpPr>
        <p:spPr>
          <a:xfrm>
            <a:off x="5486400" y="3534725"/>
            <a:ext cx="6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53"/>
          <p:cNvCxnSpPr/>
          <p:nvPr/>
        </p:nvCxnSpPr>
        <p:spPr>
          <a:xfrm flipH="1">
            <a:off x="6359926" y="2872000"/>
            <a:ext cx="173700" cy="1278300"/>
          </a:xfrm>
          <a:prstGeom prst="bentConnector3">
            <a:avLst>
              <a:gd fmla="val 247957" name="adj1"/>
            </a:avLst>
          </a:prstGeom>
          <a:noFill/>
          <a:ln cap="flat" cmpd="sng" w="12700">
            <a:solidFill>
              <a:srgbClr val="2AB1AC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27" name="Google Shape;827;p53"/>
          <p:cNvCxnSpPr/>
          <p:nvPr/>
        </p:nvCxnSpPr>
        <p:spPr>
          <a:xfrm flipH="1" rot="5400000">
            <a:off x="6866427" y="2116322"/>
            <a:ext cx="288300" cy="4800"/>
          </a:xfrm>
          <a:prstGeom prst="bentConnector3">
            <a:avLst>
              <a:gd fmla="val 50012" name="adj1"/>
            </a:avLst>
          </a:prstGeom>
          <a:noFill/>
          <a:ln cap="flat" cmpd="sng" w="12700">
            <a:solidFill>
              <a:srgbClr val="2AB1AC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28" name="Google Shape;828;p53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829" name="Google Shape;829;p53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Solution Overview: Architecture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54"/>
          <p:cNvGrpSpPr/>
          <p:nvPr/>
        </p:nvGrpSpPr>
        <p:grpSpPr>
          <a:xfrm>
            <a:off x="358641" y="3935900"/>
            <a:ext cx="713100" cy="720685"/>
            <a:chOff x="434841" y="4078775"/>
            <a:chExt cx="713100" cy="720685"/>
          </a:xfrm>
        </p:grpSpPr>
        <p:sp>
          <p:nvSpPr>
            <p:cNvPr id="835" name="Google Shape;835;p54"/>
            <p:cNvSpPr/>
            <p:nvPr/>
          </p:nvSpPr>
          <p:spPr>
            <a:xfrm>
              <a:off x="434841" y="4632960"/>
              <a:ext cx="7131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Data Engineer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36" name="Google Shape;836;p54"/>
            <p:cNvPicPr preferRelativeResize="0"/>
            <p:nvPr/>
          </p:nvPicPr>
          <p:blipFill rotWithShape="1">
            <a:blip r:embed="rId3">
              <a:alphaModFix/>
            </a:blip>
            <a:srcRect b="0" l="16666" r="16666" t="0"/>
            <a:stretch/>
          </p:blipFill>
          <p:spPr>
            <a:xfrm>
              <a:off x="530218" y="4078775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37" name="Google Shape;837;p54"/>
          <p:cNvGrpSpPr/>
          <p:nvPr/>
        </p:nvGrpSpPr>
        <p:grpSpPr>
          <a:xfrm>
            <a:off x="372690" y="2276334"/>
            <a:ext cx="713100" cy="731963"/>
            <a:chOff x="455165" y="2352534"/>
            <a:chExt cx="713100" cy="731963"/>
          </a:xfrm>
        </p:grpSpPr>
        <p:sp>
          <p:nvSpPr>
            <p:cNvPr id="838" name="Google Shape;838;p54"/>
            <p:cNvSpPr/>
            <p:nvPr/>
          </p:nvSpPr>
          <p:spPr>
            <a:xfrm>
              <a:off x="455165" y="2917997"/>
              <a:ext cx="7131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Data Scientist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39" name="Google Shape;839;p54"/>
            <p:cNvPicPr preferRelativeResize="0"/>
            <p:nvPr/>
          </p:nvPicPr>
          <p:blipFill rotWithShape="1">
            <a:blip r:embed="rId4">
              <a:alphaModFix/>
            </a:blip>
            <a:srcRect b="0" l="16647" r="16654" t="0"/>
            <a:stretch/>
          </p:blipFill>
          <p:spPr>
            <a:xfrm>
              <a:off x="530237" y="2352534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40" name="Google Shape;840;p54"/>
          <p:cNvGrpSpPr/>
          <p:nvPr/>
        </p:nvGrpSpPr>
        <p:grpSpPr>
          <a:xfrm>
            <a:off x="310150" y="1432500"/>
            <a:ext cx="834300" cy="722723"/>
            <a:chOff x="386350" y="1470600"/>
            <a:chExt cx="834300" cy="722723"/>
          </a:xfrm>
        </p:grpSpPr>
        <p:sp>
          <p:nvSpPr>
            <p:cNvPr id="841" name="Google Shape;841;p54"/>
            <p:cNvSpPr/>
            <p:nvPr/>
          </p:nvSpPr>
          <p:spPr>
            <a:xfrm>
              <a:off x="386350" y="2026823"/>
              <a:ext cx="8343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Business Analyst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42" name="Google Shape;842;p54"/>
            <p:cNvPicPr preferRelativeResize="0"/>
            <p:nvPr/>
          </p:nvPicPr>
          <p:blipFill rotWithShape="1">
            <a:blip r:embed="rId5">
              <a:alphaModFix/>
            </a:blip>
            <a:srcRect b="0" l="16666" r="16666" t="0"/>
            <a:stretch/>
          </p:blipFill>
          <p:spPr>
            <a:xfrm>
              <a:off x="534640" y="1470600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43" name="Google Shape;843;p54"/>
          <p:cNvGrpSpPr/>
          <p:nvPr/>
        </p:nvGrpSpPr>
        <p:grpSpPr>
          <a:xfrm>
            <a:off x="285550" y="3100813"/>
            <a:ext cx="887400" cy="722687"/>
            <a:chOff x="361750" y="3191863"/>
            <a:chExt cx="887400" cy="722687"/>
          </a:xfrm>
        </p:grpSpPr>
        <p:sp>
          <p:nvSpPr>
            <p:cNvPr id="844" name="Google Shape;844;p54"/>
            <p:cNvSpPr/>
            <p:nvPr/>
          </p:nvSpPr>
          <p:spPr>
            <a:xfrm>
              <a:off x="361750" y="3761550"/>
              <a:ext cx="887400" cy="1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lang="en" sz="650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Analytics Leader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45" name="Google Shape;845;p54"/>
            <p:cNvPicPr preferRelativeResize="0"/>
            <p:nvPr/>
          </p:nvPicPr>
          <p:blipFill rotWithShape="1">
            <a:blip r:embed="rId6">
              <a:alphaModFix/>
            </a:blip>
            <a:srcRect b="0" l="16666" r="16666" t="0"/>
            <a:stretch/>
          </p:blipFill>
          <p:spPr>
            <a:xfrm>
              <a:off x="530231" y="3191863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cxnSp>
        <p:nvCxnSpPr>
          <p:cNvPr id="846" name="Google Shape;846;p54"/>
          <p:cNvCxnSpPr/>
          <p:nvPr/>
        </p:nvCxnSpPr>
        <p:spPr>
          <a:xfrm>
            <a:off x="285550" y="2217950"/>
            <a:ext cx="82101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54"/>
          <p:cNvCxnSpPr/>
          <p:nvPr/>
        </p:nvCxnSpPr>
        <p:spPr>
          <a:xfrm>
            <a:off x="285550" y="3048425"/>
            <a:ext cx="82101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54"/>
          <p:cNvCxnSpPr/>
          <p:nvPr/>
        </p:nvCxnSpPr>
        <p:spPr>
          <a:xfrm>
            <a:off x="285550" y="3870100"/>
            <a:ext cx="82101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54"/>
          <p:cNvCxnSpPr/>
          <p:nvPr/>
        </p:nvCxnSpPr>
        <p:spPr>
          <a:xfrm>
            <a:off x="285550" y="1387475"/>
            <a:ext cx="82101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54"/>
          <p:cNvCxnSpPr/>
          <p:nvPr/>
        </p:nvCxnSpPr>
        <p:spPr>
          <a:xfrm>
            <a:off x="285550" y="4680000"/>
            <a:ext cx="82101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4"/>
          <p:cNvSpPr/>
          <p:nvPr/>
        </p:nvSpPr>
        <p:spPr>
          <a:xfrm>
            <a:off x="3372275" y="1512311"/>
            <a:ext cx="1187700" cy="580800"/>
          </a:xfrm>
          <a:prstGeom prst="roundRect">
            <a:avLst>
              <a:gd fmla="val 11227" name="adj"/>
            </a:avLst>
          </a:prstGeom>
          <a:solidFill>
            <a:srgbClr val="E9DEF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Auto ML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54"/>
          <p:cNvSpPr/>
          <p:nvPr/>
        </p:nvSpPr>
        <p:spPr>
          <a:xfrm>
            <a:off x="7237900" y="3984713"/>
            <a:ext cx="1187700" cy="580800"/>
          </a:xfrm>
          <a:prstGeom prst="roundRect">
            <a:avLst>
              <a:gd fmla="val 10640" name="adj"/>
            </a:avLst>
          </a:prstGeom>
          <a:solidFill>
            <a:srgbClr val="C1CDFF">
              <a:alpha val="480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IT monitoring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54"/>
          <p:cNvSpPr/>
          <p:nvPr/>
        </p:nvSpPr>
        <p:spPr>
          <a:xfrm>
            <a:off x="5866300" y="3984588"/>
            <a:ext cx="1187700" cy="580800"/>
          </a:xfrm>
          <a:prstGeom prst="roundRect">
            <a:avLst>
              <a:gd fmla="val 12661" name="adj"/>
            </a:avLst>
          </a:prstGeom>
          <a:solidFill>
            <a:srgbClr val="C1CDFF">
              <a:alpha val="480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Refactored data project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54"/>
          <p:cNvSpPr/>
          <p:nvPr/>
        </p:nvSpPr>
        <p:spPr>
          <a:xfrm>
            <a:off x="1506375" y="1512311"/>
            <a:ext cx="1187700" cy="580800"/>
          </a:xfrm>
          <a:prstGeom prst="roundRect">
            <a:avLst>
              <a:gd fmla="val 11227" name="adj"/>
            </a:avLst>
          </a:prstGeom>
          <a:solidFill>
            <a:srgbClr val="E9DEF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 data preparation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54"/>
          <p:cNvSpPr/>
          <p:nvPr/>
        </p:nvSpPr>
        <p:spPr>
          <a:xfrm>
            <a:off x="4566625" y="3168862"/>
            <a:ext cx="1187700" cy="580800"/>
          </a:xfrm>
          <a:prstGeom prst="roundRect">
            <a:avLst>
              <a:gd fmla="val 12752" name="adj"/>
            </a:avLst>
          </a:prstGeom>
          <a:solidFill>
            <a:srgbClr val="FDDED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Visualization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and validation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54"/>
          <p:cNvSpPr/>
          <p:nvPr/>
        </p:nvSpPr>
        <p:spPr>
          <a:xfrm>
            <a:off x="7237900" y="2348600"/>
            <a:ext cx="1187700" cy="580800"/>
          </a:xfrm>
          <a:prstGeom prst="roundRect">
            <a:avLst>
              <a:gd fmla="val 12596" name="adj"/>
            </a:avLst>
          </a:prstGeom>
          <a:solidFill>
            <a:srgbClr val="D7F0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Model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p54"/>
          <p:cNvSpPr/>
          <p:nvPr/>
        </p:nvSpPr>
        <p:spPr>
          <a:xfrm>
            <a:off x="2184575" y="3168863"/>
            <a:ext cx="1187700" cy="580800"/>
          </a:xfrm>
          <a:prstGeom prst="roundRect">
            <a:avLst>
              <a:gd fmla="val 12752" name="adj"/>
            </a:avLst>
          </a:prstGeom>
          <a:solidFill>
            <a:srgbClr val="FDDED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Visualization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and validation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54"/>
          <p:cNvSpPr/>
          <p:nvPr/>
        </p:nvSpPr>
        <p:spPr>
          <a:xfrm>
            <a:off x="1506375" y="2342787"/>
            <a:ext cx="3053400" cy="580800"/>
          </a:xfrm>
          <a:prstGeom prst="roundRect">
            <a:avLst>
              <a:gd fmla="val 8783" name="adj"/>
            </a:avLst>
          </a:prstGeom>
          <a:solidFill>
            <a:srgbClr val="D7F0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R, Python, Notebooks, and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(many) data science libraries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9" name="Google Shape;859;p54"/>
          <p:cNvCxnSpPr>
            <a:stCxn id="860" idx="4"/>
          </p:cNvCxnSpPr>
          <p:nvPr/>
        </p:nvCxnSpPr>
        <p:spPr>
          <a:xfrm>
            <a:off x="1471975" y="2098945"/>
            <a:ext cx="125100" cy="70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61" name="Google Shape;861;p54"/>
          <p:cNvCxnSpPr>
            <a:endCxn id="862" idx="7"/>
          </p:cNvCxnSpPr>
          <p:nvPr/>
        </p:nvCxnSpPr>
        <p:spPr>
          <a:xfrm flipH="1">
            <a:off x="1677580" y="2150451"/>
            <a:ext cx="879600" cy="75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863" name="Google Shape;863;p54"/>
          <p:cNvCxnSpPr>
            <a:stCxn id="864" idx="5"/>
          </p:cNvCxnSpPr>
          <p:nvPr/>
        </p:nvCxnSpPr>
        <p:spPr>
          <a:xfrm>
            <a:off x="2711135" y="2083129"/>
            <a:ext cx="1712700" cy="47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54"/>
          <p:cNvCxnSpPr>
            <a:endCxn id="866" idx="2"/>
          </p:cNvCxnSpPr>
          <p:nvPr/>
        </p:nvCxnSpPr>
        <p:spPr>
          <a:xfrm>
            <a:off x="4700285" y="2658732"/>
            <a:ext cx="2538300" cy="27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sp>
        <p:nvSpPr>
          <p:cNvPr id="867" name="Google Shape;867;p54"/>
          <p:cNvSpPr/>
          <p:nvPr/>
        </p:nvSpPr>
        <p:spPr>
          <a:xfrm>
            <a:off x="7157622" y="4455350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4"/>
          <p:cNvSpPr/>
          <p:nvPr/>
        </p:nvSpPr>
        <p:spPr>
          <a:xfrm>
            <a:off x="5787703" y="4456100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4"/>
          <p:cNvSpPr/>
          <p:nvPr/>
        </p:nvSpPr>
        <p:spPr>
          <a:xfrm>
            <a:off x="4518012" y="256193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0" name="Google Shape;870;p54"/>
          <p:cNvCxnSpPr>
            <a:stCxn id="867" idx="0"/>
          </p:cNvCxnSpPr>
          <p:nvPr/>
        </p:nvCxnSpPr>
        <p:spPr>
          <a:xfrm rot="10800000">
            <a:off x="7211622" y="3017150"/>
            <a:ext cx="0" cy="143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54"/>
          <p:cNvCxnSpPr>
            <a:stCxn id="872" idx="2"/>
            <a:endCxn id="864" idx="6"/>
          </p:cNvCxnSpPr>
          <p:nvPr/>
        </p:nvCxnSpPr>
        <p:spPr>
          <a:xfrm rot="10800000">
            <a:off x="2726834" y="2044945"/>
            <a:ext cx="116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873" name="Google Shape;873;p54"/>
          <p:cNvCxnSpPr>
            <a:stCxn id="860" idx="5"/>
          </p:cNvCxnSpPr>
          <p:nvPr/>
        </p:nvCxnSpPr>
        <p:spPr>
          <a:xfrm>
            <a:off x="1510159" y="2083129"/>
            <a:ext cx="580200" cy="1405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74" name="Google Shape;874;p54"/>
          <p:cNvCxnSpPr>
            <a:endCxn id="875" idx="1"/>
          </p:cNvCxnSpPr>
          <p:nvPr/>
        </p:nvCxnSpPr>
        <p:spPr>
          <a:xfrm>
            <a:off x="1690299" y="3074006"/>
            <a:ext cx="444000" cy="5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876" name="Google Shape;876;p54"/>
          <p:cNvCxnSpPr>
            <a:stCxn id="872" idx="6"/>
          </p:cNvCxnSpPr>
          <p:nvPr/>
        </p:nvCxnSpPr>
        <p:spPr>
          <a:xfrm>
            <a:off x="4002134" y="2044945"/>
            <a:ext cx="513300" cy="151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77" name="Google Shape;877;p54"/>
          <p:cNvSpPr/>
          <p:nvPr/>
        </p:nvSpPr>
        <p:spPr>
          <a:xfrm>
            <a:off x="4529529" y="3631211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8" name="Google Shape;878;p54"/>
          <p:cNvCxnSpPr>
            <a:stCxn id="877" idx="5"/>
          </p:cNvCxnSpPr>
          <p:nvPr/>
        </p:nvCxnSpPr>
        <p:spPr>
          <a:xfrm>
            <a:off x="4621713" y="3723395"/>
            <a:ext cx="1101900" cy="68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66" name="Google Shape;866;p54"/>
          <p:cNvSpPr/>
          <p:nvPr/>
        </p:nvSpPr>
        <p:spPr>
          <a:xfrm>
            <a:off x="7238585" y="2876832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9" name="Google Shape;879;p54"/>
          <p:cNvCxnSpPr>
            <a:endCxn id="866" idx="0"/>
          </p:cNvCxnSpPr>
          <p:nvPr/>
        </p:nvCxnSpPr>
        <p:spPr>
          <a:xfrm>
            <a:off x="2833085" y="2087232"/>
            <a:ext cx="4459500" cy="78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880" name="Google Shape;880;p54"/>
          <p:cNvCxnSpPr>
            <a:endCxn id="868" idx="6"/>
          </p:cNvCxnSpPr>
          <p:nvPr/>
        </p:nvCxnSpPr>
        <p:spPr>
          <a:xfrm rot="10800000">
            <a:off x="5895703" y="4510100"/>
            <a:ext cx="1085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881" name="Google Shape;881;p54"/>
          <p:cNvCxnSpPr>
            <a:stCxn id="869" idx="4"/>
            <a:endCxn id="855" idx="1"/>
          </p:cNvCxnSpPr>
          <p:nvPr/>
        </p:nvCxnSpPr>
        <p:spPr>
          <a:xfrm flipH="1">
            <a:off x="4566612" y="2669935"/>
            <a:ext cx="5400" cy="789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60" name="Google Shape;860;p54"/>
          <p:cNvSpPr/>
          <p:nvPr/>
        </p:nvSpPr>
        <p:spPr>
          <a:xfrm>
            <a:off x="1417975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4"/>
          <p:cNvSpPr/>
          <p:nvPr/>
        </p:nvSpPr>
        <p:spPr>
          <a:xfrm>
            <a:off x="2618951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4"/>
          <p:cNvSpPr/>
          <p:nvPr/>
        </p:nvSpPr>
        <p:spPr>
          <a:xfrm>
            <a:off x="1585397" y="288733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4"/>
          <p:cNvSpPr/>
          <p:nvPr/>
        </p:nvSpPr>
        <p:spPr>
          <a:xfrm>
            <a:off x="2118483" y="3631190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4"/>
          <p:cNvSpPr/>
          <p:nvPr/>
        </p:nvSpPr>
        <p:spPr>
          <a:xfrm>
            <a:off x="3894134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4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883" name="Google Shape;883;p54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The “tower of Babel” effect of Data Projects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55"/>
          <p:cNvGrpSpPr/>
          <p:nvPr/>
        </p:nvGrpSpPr>
        <p:grpSpPr>
          <a:xfrm>
            <a:off x="358641" y="3935900"/>
            <a:ext cx="713100" cy="720685"/>
            <a:chOff x="434841" y="4078775"/>
            <a:chExt cx="713100" cy="720685"/>
          </a:xfrm>
        </p:grpSpPr>
        <p:sp>
          <p:nvSpPr>
            <p:cNvPr id="889" name="Google Shape;889;p55"/>
            <p:cNvSpPr/>
            <p:nvPr/>
          </p:nvSpPr>
          <p:spPr>
            <a:xfrm>
              <a:off x="434841" y="4632960"/>
              <a:ext cx="7131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Data Engineer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90" name="Google Shape;890;p55"/>
            <p:cNvPicPr preferRelativeResize="0"/>
            <p:nvPr/>
          </p:nvPicPr>
          <p:blipFill rotWithShape="1">
            <a:blip r:embed="rId3">
              <a:alphaModFix/>
            </a:blip>
            <a:srcRect b="0" l="16666" r="16666" t="0"/>
            <a:stretch/>
          </p:blipFill>
          <p:spPr>
            <a:xfrm>
              <a:off x="530218" y="4078775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91" name="Google Shape;891;p55"/>
          <p:cNvGrpSpPr/>
          <p:nvPr/>
        </p:nvGrpSpPr>
        <p:grpSpPr>
          <a:xfrm>
            <a:off x="372690" y="2276334"/>
            <a:ext cx="713100" cy="731963"/>
            <a:chOff x="455165" y="2352534"/>
            <a:chExt cx="713100" cy="731963"/>
          </a:xfrm>
        </p:grpSpPr>
        <p:sp>
          <p:nvSpPr>
            <p:cNvPr id="892" name="Google Shape;892;p55"/>
            <p:cNvSpPr/>
            <p:nvPr/>
          </p:nvSpPr>
          <p:spPr>
            <a:xfrm>
              <a:off x="455165" y="2917997"/>
              <a:ext cx="7131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Data Scientist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93" name="Google Shape;893;p55"/>
            <p:cNvPicPr preferRelativeResize="0"/>
            <p:nvPr/>
          </p:nvPicPr>
          <p:blipFill rotWithShape="1">
            <a:blip r:embed="rId4">
              <a:alphaModFix/>
            </a:blip>
            <a:srcRect b="0" l="16647" r="16654" t="0"/>
            <a:stretch/>
          </p:blipFill>
          <p:spPr>
            <a:xfrm>
              <a:off x="530237" y="2352534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94" name="Google Shape;894;p55"/>
          <p:cNvGrpSpPr/>
          <p:nvPr/>
        </p:nvGrpSpPr>
        <p:grpSpPr>
          <a:xfrm>
            <a:off x="310150" y="1432500"/>
            <a:ext cx="834300" cy="722723"/>
            <a:chOff x="386350" y="1470600"/>
            <a:chExt cx="834300" cy="722723"/>
          </a:xfrm>
        </p:grpSpPr>
        <p:sp>
          <p:nvSpPr>
            <p:cNvPr id="895" name="Google Shape;895;p55"/>
            <p:cNvSpPr/>
            <p:nvPr/>
          </p:nvSpPr>
          <p:spPr>
            <a:xfrm>
              <a:off x="386350" y="2026823"/>
              <a:ext cx="8343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Business Analyst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96" name="Google Shape;896;p55"/>
            <p:cNvPicPr preferRelativeResize="0"/>
            <p:nvPr/>
          </p:nvPicPr>
          <p:blipFill rotWithShape="1">
            <a:blip r:embed="rId5">
              <a:alphaModFix/>
            </a:blip>
            <a:srcRect b="0" l="16666" r="16666" t="0"/>
            <a:stretch/>
          </p:blipFill>
          <p:spPr>
            <a:xfrm>
              <a:off x="534640" y="1470600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97" name="Google Shape;897;p55"/>
          <p:cNvGrpSpPr/>
          <p:nvPr/>
        </p:nvGrpSpPr>
        <p:grpSpPr>
          <a:xfrm>
            <a:off x="285550" y="3100813"/>
            <a:ext cx="887400" cy="722687"/>
            <a:chOff x="361750" y="3191863"/>
            <a:chExt cx="887400" cy="722687"/>
          </a:xfrm>
        </p:grpSpPr>
        <p:sp>
          <p:nvSpPr>
            <p:cNvPr id="898" name="Google Shape;898;p55"/>
            <p:cNvSpPr/>
            <p:nvPr/>
          </p:nvSpPr>
          <p:spPr>
            <a:xfrm>
              <a:off x="361750" y="3761550"/>
              <a:ext cx="887400" cy="1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lang="en" sz="650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Analytics Leader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99" name="Google Shape;899;p55"/>
            <p:cNvPicPr preferRelativeResize="0"/>
            <p:nvPr/>
          </p:nvPicPr>
          <p:blipFill rotWithShape="1">
            <a:blip r:embed="rId6">
              <a:alphaModFix/>
            </a:blip>
            <a:srcRect b="0" l="16666" r="16666" t="0"/>
            <a:stretch/>
          </p:blipFill>
          <p:spPr>
            <a:xfrm>
              <a:off x="530231" y="3191863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cxnSp>
        <p:nvCxnSpPr>
          <p:cNvPr id="900" name="Google Shape;900;p55"/>
          <p:cNvCxnSpPr/>
          <p:nvPr/>
        </p:nvCxnSpPr>
        <p:spPr>
          <a:xfrm>
            <a:off x="1523200" y="2217950"/>
            <a:ext cx="697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55"/>
          <p:cNvCxnSpPr/>
          <p:nvPr/>
        </p:nvCxnSpPr>
        <p:spPr>
          <a:xfrm>
            <a:off x="1523200" y="3048425"/>
            <a:ext cx="697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55"/>
          <p:cNvCxnSpPr/>
          <p:nvPr/>
        </p:nvCxnSpPr>
        <p:spPr>
          <a:xfrm>
            <a:off x="1523200" y="3870100"/>
            <a:ext cx="697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55"/>
          <p:cNvCxnSpPr/>
          <p:nvPr/>
        </p:nvCxnSpPr>
        <p:spPr>
          <a:xfrm>
            <a:off x="1523200" y="1387475"/>
            <a:ext cx="697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55"/>
          <p:cNvCxnSpPr/>
          <p:nvPr/>
        </p:nvCxnSpPr>
        <p:spPr>
          <a:xfrm>
            <a:off x="1523200" y="4680000"/>
            <a:ext cx="697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05" name="Google Shape;905;p55"/>
          <p:cNvSpPr/>
          <p:nvPr/>
        </p:nvSpPr>
        <p:spPr>
          <a:xfrm>
            <a:off x="3372275" y="1512311"/>
            <a:ext cx="1187700" cy="580800"/>
          </a:xfrm>
          <a:prstGeom prst="roundRect">
            <a:avLst>
              <a:gd fmla="val 11227" name="adj"/>
            </a:avLst>
          </a:prstGeom>
          <a:solidFill>
            <a:srgbClr val="E9DEF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Auto ML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6" name="Google Shape;906;p55"/>
          <p:cNvSpPr/>
          <p:nvPr/>
        </p:nvSpPr>
        <p:spPr>
          <a:xfrm>
            <a:off x="7237900" y="3984713"/>
            <a:ext cx="1187700" cy="580800"/>
          </a:xfrm>
          <a:prstGeom prst="roundRect">
            <a:avLst>
              <a:gd fmla="val 10640" name="adj"/>
            </a:avLst>
          </a:prstGeom>
          <a:solidFill>
            <a:srgbClr val="C1CDFF">
              <a:alpha val="4804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IT Monitoring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7" name="Google Shape;907;p55"/>
          <p:cNvSpPr/>
          <p:nvPr/>
        </p:nvSpPr>
        <p:spPr>
          <a:xfrm>
            <a:off x="5866300" y="3984588"/>
            <a:ext cx="1187700" cy="580800"/>
          </a:xfrm>
          <a:prstGeom prst="roundRect">
            <a:avLst>
              <a:gd fmla="val 12661" name="adj"/>
            </a:avLst>
          </a:prstGeom>
          <a:solidFill>
            <a:srgbClr val="C1CDFF">
              <a:alpha val="4804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Refactored data project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8" name="Google Shape;908;p55"/>
          <p:cNvSpPr/>
          <p:nvPr/>
        </p:nvSpPr>
        <p:spPr>
          <a:xfrm>
            <a:off x="1506375" y="1512311"/>
            <a:ext cx="1187700" cy="580800"/>
          </a:xfrm>
          <a:prstGeom prst="roundRect">
            <a:avLst>
              <a:gd fmla="val 11227" name="adj"/>
            </a:avLst>
          </a:prstGeom>
          <a:solidFill>
            <a:srgbClr val="E9DEF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 Data Preparation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55"/>
          <p:cNvSpPr/>
          <p:nvPr/>
        </p:nvSpPr>
        <p:spPr>
          <a:xfrm>
            <a:off x="4566625" y="3168862"/>
            <a:ext cx="1187700" cy="580800"/>
          </a:xfrm>
          <a:prstGeom prst="roundRect">
            <a:avLst>
              <a:gd fmla="val 12752" name="adj"/>
            </a:avLst>
          </a:prstGeom>
          <a:solidFill>
            <a:srgbClr val="FDDED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Visualization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and validation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0" name="Google Shape;910;p55"/>
          <p:cNvSpPr/>
          <p:nvPr/>
        </p:nvSpPr>
        <p:spPr>
          <a:xfrm>
            <a:off x="7237900" y="2348600"/>
            <a:ext cx="1187700" cy="580800"/>
          </a:xfrm>
          <a:prstGeom prst="roundRect">
            <a:avLst>
              <a:gd fmla="val 12596" name="adj"/>
            </a:avLst>
          </a:prstGeom>
          <a:solidFill>
            <a:srgbClr val="D7F0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Model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1" name="Google Shape;911;p55"/>
          <p:cNvSpPr/>
          <p:nvPr/>
        </p:nvSpPr>
        <p:spPr>
          <a:xfrm>
            <a:off x="2184575" y="3168863"/>
            <a:ext cx="1187700" cy="580800"/>
          </a:xfrm>
          <a:prstGeom prst="roundRect">
            <a:avLst>
              <a:gd fmla="val 12752" name="adj"/>
            </a:avLst>
          </a:prstGeom>
          <a:solidFill>
            <a:srgbClr val="FDDED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Visualization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and validation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2" name="Google Shape;912;p55"/>
          <p:cNvSpPr/>
          <p:nvPr/>
        </p:nvSpPr>
        <p:spPr>
          <a:xfrm>
            <a:off x="1506375" y="2342787"/>
            <a:ext cx="3053400" cy="580800"/>
          </a:xfrm>
          <a:prstGeom prst="roundRect">
            <a:avLst>
              <a:gd fmla="val 8783" name="adj"/>
            </a:avLst>
          </a:prstGeom>
          <a:solidFill>
            <a:srgbClr val="D7F0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R, Python, Notebooks, and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(many) Data Science Libraries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3" name="Google Shape;913;p55"/>
          <p:cNvCxnSpPr>
            <a:stCxn id="914" idx="4"/>
            <a:endCxn id="915" idx="0"/>
          </p:cNvCxnSpPr>
          <p:nvPr/>
        </p:nvCxnSpPr>
        <p:spPr>
          <a:xfrm>
            <a:off x="1471975" y="2098945"/>
            <a:ext cx="15000" cy="71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55"/>
          <p:cNvCxnSpPr>
            <a:stCxn id="917" idx="3"/>
            <a:endCxn id="915" idx="7"/>
          </p:cNvCxnSpPr>
          <p:nvPr/>
        </p:nvCxnSpPr>
        <p:spPr>
          <a:xfrm flipH="1">
            <a:off x="1525067" y="2083129"/>
            <a:ext cx="1109700" cy="743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55"/>
          <p:cNvCxnSpPr>
            <a:stCxn id="917" idx="5"/>
            <a:endCxn id="919" idx="1"/>
          </p:cNvCxnSpPr>
          <p:nvPr/>
        </p:nvCxnSpPr>
        <p:spPr>
          <a:xfrm>
            <a:off x="2711135" y="2083129"/>
            <a:ext cx="1822800" cy="494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20" name="Google Shape;920;p55"/>
          <p:cNvCxnSpPr>
            <a:stCxn id="915" idx="6"/>
            <a:endCxn id="921" idx="2"/>
          </p:cNvCxnSpPr>
          <p:nvPr/>
        </p:nvCxnSpPr>
        <p:spPr>
          <a:xfrm>
            <a:off x="1540996" y="2865135"/>
            <a:ext cx="5697600" cy="5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22" name="Google Shape;922;p55"/>
          <p:cNvSpPr/>
          <p:nvPr/>
        </p:nvSpPr>
        <p:spPr>
          <a:xfrm>
            <a:off x="7161660" y="446172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5"/>
          <p:cNvSpPr/>
          <p:nvPr/>
        </p:nvSpPr>
        <p:spPr>
          <a:xfrm>
            <a:off x="5789241" y="446172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5"/>
          <p:cNvSpPr/>
          <p:nvPr/>
        </p:nvSpPr>
        <p:spPr>
          <a:xfrm>
            <a:off x="4518012" y="256193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4" name="Google Shape;924;p55"/>
          <p:cNvCxnSpPr>
            <a:stCxn id="922" idx="0"/>
            <a:endCxn id="921" idx="4"/>
          </p:cNvCxnSpPr>
          <p:nvPr/>
        </p:nvCxnSpPr>
        <p:spPr>
          <a:xfrm flipH="1" rot="10800000">
            <a:off x="7215660" y="2978525"/>
            <a:ext cx="76800" cy="148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55"/>
          <p:cNvCxnSpPr>
            <a:stCxn id="926" idx="2"/>
            <a:endCxn id="917" idx="6"/>
          </p:cNvCxnSpPr>
          <p:nvPr/>
        </p:nvCxnSpPr>
        <p:spPr>
          <a:xfrm rot="10800000">
            <a:off x="2726834" y="2044945"/>
            <a:ext cx="116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55"/>
          <p:cNvCxnSpPr>
            <a:stCxn id="914" idx="5"/>
            <a:endCxn id="928" idx="7"/>
          </p:cNvCxnSpPr>
          <p:nvPr/>
        </p:nvCxnSpPr>
        <p:spPr>
          <a:xfrm>
            <a:off x="1510159" y="2083129"/>
            <a:ext cx="700500" cy="156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55"/>
          <p:cNvCxnSpPr>
            <a:stCxn id="915" idx="4"/>
            <a:endCxn id="928" idx="3"/>
          </p:cNvCxnSpPr>
          <p:nvPr/>
        </p:nvCxnSpPr>
        <p:spPr>
          <a:xfrm>
            <a:off x="1486997" y="2919135"/>
            <a:ext cx="647400" cy="804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55"/>
          <p:cNvCxnSpPr>
            <a:stCxn id="926" idx="6"/>
            <a:endCxn id="931" idx="0"/>
          </p:cNvCxnSpPr>
          <p:nvPr/>
        </p:nvCxnSpPr>
        <p:spPr>
          <a:xfrm>
            <a:off x="4002134" y="2044945"/>
            <a:ext cx="581400" cy="158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31" name="Google Shape;931;p55"/>
          <p:cNvSpPr/>
          <p:nvPr/>
        </p:nvSpPr>
        <p:spPr>
          <a:xfrm>
            <a:off x="4529529" y="3631211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2" name="Google Shape;932;p55"/>
          <p:cNvCxnSpPr>
            <a:stCxn id="931" idx="6"/>
            <a:endCxn id="923" idx="1"/>
          </p:cNvCxnSpPr>
          <p:nvPr/>
        </p:nvCxnSpPr>
        <p:spPr>
          <a:xfrm>
            <a:off x="4637529" y="3685211"/>
            <a:ext cx="1167600" cy="79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21" name="Google Shape;921;p55"/>
          <p:cNvSpPr/>
          <p:nvPr/>
        </p:nvSpPr>
        <p:spPr>
          <a:xfrm>
            <a:off x="7238585" y="2870607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3" name="Google Shape;933;p55"/>
          <p:cNvCxnSpPr>
            <a:stCxn id="917" idx="5"/>
            <a:endCxn id="921" idx="0"/>
          </p:cNvCxnSpPr>
          <p:nvPr/>
        </p:nvCxnSpPr>
        <p:spPr>
          <a:xfrm>
            <a:off x="2711135" y="2083129"/>
            <a:ext cx="4581600" cy="78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55"/>
          <p:cNvCxnSpPr>
            <a:stCxn id="922" idx="2"/>
            <a:endCxn id="923" idx="6"/>
          </p:cNvCxnSpPr>
          <p:nvPr/>
        </p:nvCxnSpPr>
        <p:spPr>
          <a:xfrm rot="10800000">
            <a:off x="5897160" y="4515725"/>
            <a:ext cx="126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55"/>
          <p:cNvCxnSpPr>
            <a:stCxn id="919" idx="4"/>
            <a:endCxn id="931" idx="0"/>
          </p:cNvCxnSpPr>
          <p:nvPr/>
        </p:nvCxnSpPr>
        <p:spPr>
          <a:xfrm>
            <a:off x="4572012" y="2669935"/>
            <a:ext cx="11400" cy="96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14" name="Google Shape;914;p55"/>
          <p:cNvSpPr/>
          <p:nvPr/>
        </p:nvSpPr>
        <p:spPr>
          <a:xfrm>
            <a:off x="1417975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5"/>
          <p:cNvSpPr/>
          <p:nvPr/>
        </p:nvSpPr>
        <p:spPr>
          <a:xfrm>
            <a:off x="2618951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5"/>
          <p:cNvSpPr/>
          <p:nvPr/>
        </p:nvSpPr>
        <p:spPr>
          <a:xfrm>
            <a:off x="1432997" y="281113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5"/>
          <p:cNvSpPr/>
          <p:nvPr/>
        </p:nvSpPr>
        <p:spPr>
          <a:xfrm>
            <a:off x="2118483" y="3631190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5"/>
          <p:cNvSpPr/>
          <p:nvPr/>
        </p:nvSpPr>
        <p:spPr>
          <a:xfrm>
            <a:off x="3894134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5"/>
          <p:cNvSpPr/>
          <p:nvPr/>
        </p:nvSpPr>
        <p:spPr>
          <a:xfrm>
            <a:off x="1304125" y="1290825"/>
            <a:ext cx="7389900" cy="3658800"/>
          </a:xfrm>
          <a:prstGeom prst="roundRect">
            <a:avLst>
              <a:gd fmla="val 4945" name="adj"/>
            </a:avLst>
          </a:prstGeom>
          <a:solidFill>
            <a:srgbClr val="D7F0EF">
              <a:alpha val="6535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7" name="Google Shape;937;p55"/>
          <p:cNvGrpSpPr/>
          <p:nvPr/>
        </p:nvGrpSpPr>
        <p:grpSpPr>
          <a:xfrm>
            <a:off x="3704420" y="1757412"/>
            <a:ext cx="2556019" cy="2594044"/>
            <a:chOff x="9690812" y="2580785"/>
            <a:chExt cx="658225" cy="668034"/>
          </a:xfrm>
        </p:grpSpPr>
        <p:sp>
          <p:nvSpPr>
            <p:cNvPr id="938" name="Google Shape;938;p55"/>
            <p:cNvSpPr/>
            <p:nvPr/>
          </p:nvSpPr>
          <p:spPr>
            <a:xfrm>
              <a:off x="9728937" y="2632025"/>
              <a:ext cx="581400" cy="58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9" name="Google Shape;939;p55"/>
            <p:cNvPicPr preferRelativeResize="0"/>
            <p:nvPr/>
          </p:nvPicPr>
          <p:blipFill rotWithShape="1">
            <a:blip r:embed="rId7">
              <a:alphaModFix/>
            </a:blip>
            <a:srcRect b="0" l="-798" r="-1535" t="-3852"/>
            <a:stretch/>
          </p:blipFill>
          <p:spPr>
            <a:xfrm>
              <a:off x="9690812" y="2580785"/>
              <a:ext cx="658225" cy="6680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0" name="Google Shape;940;p55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941" name="Google Shape;941;p55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Bring Business Analysts, Engineers, and Scientists Together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2464" y="2366765"/>
            <a:ext cx="913878" cy="8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6202" y="1002426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6202" y="1349905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838" y="1026330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838" y="1696394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9074" y="1696394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8520" y="1002426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838" y="1361357"/>
            <a:ext cx="302872" cy="284301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56"/>
          <p:cNvSpPr/>
          <p:nvPr/>
        </p:nvSpPr>
        <p:spPr>
          <a:xfrm rot="5400000">
            <a:off x="6033700" y="2132673"/>
            <a:ext cx="191400" cy="136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6"/>
          <p:cNvSpPr/>
          <p:nvPr/>
        </p:nvSpPr>
        <p:spPr>
          <a:xfrm rot="5400000">
            <a:off x="5995759" y="4116452"/>
            <a:ext cx="272400" cy="136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56"/>
          <p:cNvSpPr/>
          <p:nvPr/>
        </p:nvSpPr>
        <p:spPr>
          <a:xfrm rot="2752321">
            <a:off x="6260361" y="4118021"/>
            <a:ext cx="278774" cy="133711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6"/>
          <p:cNvSpPr/>
          <p:nvPr/>
        </p:nvSpPr>
        <p:spPr>
          <a:xfrm rot="8191339">
            <a:off x="5721865" y="4117688"/>
            <a:ext cx="279477" cy="13322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1353" y="4364379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1349" y="4698423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3984" y="4382773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3981" y="4698423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4594" y="4364383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4589" y="4698420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1959" y="4364383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5100" y="159728"/>
            <a:ext cx="868900" cy="5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9602" y="1002426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9602" y="1349905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4238" y="1026330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4238" y="1696394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2474" y="1696394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1920" y="1002426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4238" y="1361357"/>
            <a:ext cx="302872" cy="284301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56"/>
          <p:cNvSpPr/>
          <p:nvPr/>
        </p:nvSpPr>
        <p:spPr>
          <a:xfrm rot="5400000">
            <a:off x="2707460" y="2182319"/>
            <a:ext cx="290700" cy="136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6"/>
          <p:cNvSpPr/>
          <p:nvPr/>
        </p:nvSpPr>
        <p:spPr>
          <a:xfrm rot="5400000">
            <a:off x="2707459" y="3443894"/>
            <a:ext cx="290700" cy="136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56"/>
          <p:cNvSpPr/>
          <p:nvPr/>
        </p:nvSpPr>
        <p:spPr>
          <a:xfrm rot="2861895">
            <a:off x="2976395" y="3443200"/>
            <a:ext cx="288395" cy="13788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56"/>
          <p:cNvSpPr/>
          <p:nvPr/>
        </p:nvSpPr>
        <p:spPr>
          <a:xfrm rot="8079778">
            <a:off x="2438207" y="3442779"/>
            <a:ext cx="288505" cy="13776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7" name="Google Shape;97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4753" y="3754779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4749" y="4088823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959" y="3772723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956" y="4088823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994" y="3754783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989" y="4088820"/>
            <a:ext cx="302872" cy="2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259" y="3754783"/>
            <a:ext cx="302872" cy="284301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56"/>
          <p:cNvSpPr txBox="1"/>
          <p:nvPr>
            <p:ph type="title"/>
          </p:nvPr>
        </p:nvSpPr>
        <p:spPr>
          <a:xfrm>
            <a:off x="840275" y="280400"/>
            <a:ext cx="3720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urce Sans Pro Light"/>
              <a:buNone/>
            </a:pPr>
            <a:r>
              <a:rPr lang="en" sz="2500"/>
              <a:t>Traditional programming</a:t>
            </a:r>
            <a:endParaRPr sz="2500"/>
          </a:p>
        </p:txBody>
      </p:sp>
      <p:sp>
        <p:nvSpPr>
          <p:cNvPr id="985" name="Google Shape;985;p56"/>
          <p:cNvSpPr txBox="1"/>
          <p:nvPr>
            <p:ph type="title"/>
          </p:nvPr>
        </p:nvSpPr>
        <p:spPr>
          <a:xfrm>
            <a:off x="4269275" y="280400"/>
            <a:ext cx="3720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urce Sans Pro Light"/>
              <a:buNone/>
            </a:pPr>
            <a:r>
              <a:rPr lang="en" sz="2500"/>
              <a:t>Machine Learning</a:t>
            </a:r>
            <a:endParaRPr sz="2500"/>
          </a:p>
        </p:txBody>
      </p:sp>
      <p:pic>
        <p:nvPicPr>
          <p:cNvPr id="986" name="Google Shape;98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1738" y="2572653"/>
            <a:ext cx="722126" cy="7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56"/>
          <p:cNvSpPr/>
          <p:nvPr/>
        </p:nvSpPr>
        <p:spPr>
          <a:xfrm>
            <a:off x="551875" y="2469225"/>
            <a:ext cx="1691700" cy="1195500"/>
          </a:xfrm>
          <a:prstGeom prst="wedgeRoundRectCallout">
            <a:avLst>
              <a:gd fmla="val 65071" name="adj1"/>
              <a:gd fmla="val -21201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if color == red: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if shape == round: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fruit = tomato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if color == yellow: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fruit = banana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88" name="Google Shape;988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7550" y="134575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45238" y="1697375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7013" y="3805725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7000" y="41593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4150" y="13577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1825" y="1697375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3600" y="4379125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3613" y="4706550"/>
            <a:ext cx="291600" cy="29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6" name="Google Shape;996;p56"/>
          <p:cNvCxnSpPr/>
          <p:nvPr/>
        </p:nvCxnSpPr>
        <p:spPr>
          <a:xfrm>
            <a:off x="4494175" y="1093625"/>
            <a:ext cx="0" cy="3383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97" name="Google Shape;997;p56"/>
          <p:cNvSpPr/>
          <p:nvPr/>
        </p:nvSpPr>
        <p:spPr>
          <a:xfrm>
            <a:off x="7026875" y="2335963"/>
            <a:ext cx="1691700" cy="1195500"/>
          </a:xfrm>
          <a:prstGeom prst="wedgeRoundRectCallout">
            <a:avLst>
              <a:gd fmla="val -67895" name="adj1"/>
              <a:gd fmla="val -19268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Automatically finds patterns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8" name="Google Shape;998;p56"/>
          <p:cNvSpPr/>
          <p:nvPr/>
        </p:nvSpPr>
        <p:spPr>
          <a:xfrm rot="5400000">
            <a:off x="5992700" y="3333773"/>
            <a:ext cx="214500" cy="136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9" name="Google Shape;999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5852237" y="3527363"/>
            <a:ext cx="495450" cy="4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56"/>
          <p:cNvSpPr txBox="1"/>
          <p:nvPr/>
        </p:nvSpPr>
        <p:spPr>
          <a:xfrm>
            <a:off x="6257550" y="3482175"/>
            <a:ext cx="91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pattern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(model)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57"/>
          <p:cNvSpPr txBox="1"/>
          <p:nvPr>
            <p:ph idx="1" type="body"/>
          </p:nvPr>
        </p:nvSpPr>
        <p:spPr>
          <a:xfrm>
            <a:off x="1531638" y="972969"/>
            <a:ext cx="60807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0A59E"/>
                </a:solidFill>
              </a:rPr>
              <a:t>CONCEPT :  </a:t>
            </a:r>
            <a:r>
              <a:rPr b="1" lang="en" sz="1800">
                <a:solidFill>
                  <a:srgbClr val="20A5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Provides to systems the ability to automatically learn and improve from experience without being explicitly programmed, relying on patterns “instead”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06" name="Google Shape;100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206" y="3456356"/>
            <a:ext cx="514350" cy="51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1906" y="2242294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206" y="2199056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4206" y="2827706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2918" y="2242303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2918" y="3454566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8556" y="3454566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8562" y="2199056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72918" y="2848425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562" y="2828597"/>
            <a:ext cx="514350" cy="510769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7"/>
          <p:cNvSpPr txBox="1"/>
          <p:nvPr>
            <p:ph type="title"/>
          </p:nvPr>
        </p:nvSpPr>
        <p:spPr>
          <a:xfrm>
            <a:off x="639994" y="4081425"/>
            <a:ext cx="23514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</a:pPr>
            <a:r>
              <a:rPr lang="en" sz="1400"/>
              <a:t>Input Data</a:t>
            </a:r>
            <a:endParaRPr sz="1400"/>
          </a:p>
        </p:txBody>
      </p:sp>
      <p:sp>
        <p:nvSpPr>
          <p:cNvPr id="1017" name="Google Shape;1017;p57"/>
          <p:cNvSpPr/>
          <p:nvPr/>
        </p:nvSpPr>
        <p:spPr>
          <a:xfrm>
            <a:off x="3123038" y="3092550"/>
            <a:ext cx="493800" cy="246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57"/>
          <p:cNvSpPr/>
          <p:nvPr/>
        </p:nvSpPr>
        <p:spPr>
          <a:xfrm>
            <a:off x="6201994" y="3092550"/>
            <a:ext cx="493800" cy="246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57"/>
          <p:cNvSpPr/>
          <p:nvPr/>
        </p:nvSpPr>
        <p:spPr>
          <a:xfrm rot="-1390271">
            <a:off x="6202075" y="2635365"/>
            <a:ext cx="494054" cy="246751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7"/>
          <p:cNvSpPr/>
          <p:nvPr/>
        </p:nvSpPr>
        <p:spPr>
          <a:xfrm rot="1215761">
            <a:off x="6202007" y="3588288"/>
            <a:ext cx="493756" cy="246878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1" name="Google Shape;102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9219" y="2960578"/>
            <a:ext cx="514350" cy="51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3569" y="2960578"/>
            <a:ext cx="514350" cy="51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4906" y="2079159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9256" y="2084756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3606" y="2084756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7956" y="2084756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9743" y="3720675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49097" y="3720675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8450" y="3720675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7"/>
          <p:cNvSpPr txBox="1"/>
          <p:nvPr>
            <p:ph type="title"/>
          </p:nvPr>
        </p:nvSpPr>
        <p:spPr>
          <a:xfrm>
            <a:off x="3568931" y="1701169"/>
            <a:ext cx="2351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700"/>
              <a:buFont typeface="Source Sans Pro Light"/>
              <a:buNone/>
            </a:pPr>
            <a:r>
              <a:rPr lang="en" sz="1400"/>
              <a:t>identifying a pattern</a:t>
            </a:r>
            <a:endParaRPr sz="1400"/>
          </a:p>
        </p:txBody>
      </p:sp>
      <p:sp>
        <p:nvSpPr>
          <p:cNvPr id="1031" name="Google Shape;1031;p57"/>
          <p:cNvSpPr txBox="1"/>
          <p:nvPr/>
        </p:nvSpPr>
        <p:spPr>
          <a:xfrm>
            <a:off x="360000" y="27155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</a:rPr>
              <a:t>1. Machine learning applied to business</a:t>
            </a:r>
            <a:endParaRPr sz="1800">
              <a:solidFill>
                <a:srgbClr val="2AB1AC"/>
              </a:solidFill>
            </a:endParaRPr>
          </a:p>
        </p:txBody>
      </p:sp>
      <p:sp>
        <p:nvSpPr>
          <p:cNvPr id="1032" name="Google Shape;1032;p57"/>
          <p:cNvSpPr txBox="1"/>
          <p:nvPr>
            <p:ph idx="12" type="sldNum"/>
          </p:nvPr>
        </p:nvSpPr>
        <p:spPr>
          <a:xfrm>
            <a:off x="8701396" y="4803234"/>
            <a:ext cx="205200" cy="201900"/>
          </a:xfrm>
          <a:prstGeom prst="rect">
            <a:avLst/>
          </a:prstGeom>
        </p:spPr>
        <p:txBody>
          <a:bodyPr anchorCtr="0" anchor="ctr" bIns="34250" lIns="34250" spcFirstLastPara="1" rIns="34250" wrap="square" tIns="3425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900"/>
              <a:buFont typeface="Source Sans Pro Light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8F8E8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8"/>
          <p:cNvSpPr/>
          <p:nvPr/>
        </p:nvSpPr>
        <p:spPr>
          <a:xfrm>
            <a:off x="336250" y="1044825"/>
            <a:ext cx="1593000" cy="1788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8" name="Google Shape;103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0256" y="1519206"/>
            <a:ext cx="288000" cy="28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106" y="1762131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093" y="139219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093" y="212219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093" y="2482265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8"/>
          <p:cNvSpPr txBox="1"/>
          <p:nvPr/>
        </p:nvSpPr>
        <p:spPr>
          <a:xfrm>
            <a:off x="939413" y="1487588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i="1" lang="en" sz="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Strawberry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58"/>
          <p:cNvSpPr txBox="1"/>
          <p:nvPr/>
        </p:nvSpPr>
        <p:spPr>
          <a:xfrm>
            <a:off x="939413" y="1835046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i="1" lang="en" sz="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Not Strawberry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58"/>
          <p:cNvSpPr txBox="1"/>
          <p:nvPr/>
        </p:nvSpPr>
        <p:spPr>
          <a:xfrm>
            <a:off x="939413" y="2182504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i="1" lang="en" sz="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Strawberry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58"/>
          <p:cNvSpPr txBox="1"/>
          <p:nvPr/>
        </p:nvSpPr>
        <p:spPr>
          <a:xfrm>
            <a:off x="939413" y="2529963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i="1" lang="en" sz="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Strawberry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7" name="Google Shape;1047;p58"/>
          <p:cNvCxnSpPr/>
          <p:nvPr/>
        </p:nvCxnSpPr>
        <p:spPr>
          <a:xfrm>
            <a:off x="2929850" y="1967825"/>
            <a:ext cx="3346200" cy="57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1048" name="Google Shape;1048;p58"/>
          <p:cNvSpPr txBox="1"/>
          <p:nvPr/>
        </p:nvSpPr>
        <p:spPr>
          <a:xfrm>
            <a:off x="3234300" y="1338138"/>
            <a:ext cx="2340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Supervised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9" name="Google Shape;104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4300" y="1364400"/>
            <a:ext cx="423000" cy="4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8"/>
          <p:cNvSpPr txBox="1"/>
          <p:nvPr/>
        </p:nvSpPr>
        <p:spPr>
          <a:xfrm>
            <a:off x="7272463" y="1558871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i="1" lang="en" sz="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Not Strawberry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1" name="Google Shape;105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0243" y="1935340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8"/>
          <p:cNvSpPr txBox="1"/>
          <p:nvPr/>
        </p:nvSpPr>
        <p:spPr>
          <a:xfrm>
            <a:off x="7272463" y="1959313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i="1" lang="en" sz="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Strawberry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58"/>
          <p:cNvSpPr txBox="1"/>
          <p:nvPr/>
        </p:nvSpPr>
        <p:spPr>
          <a:xfrm>
            <a:off x="893313" y="1123600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lang="en" sz="800">
                <a:latin typeface="Source Sans Pro"/>
                <a:ea typeface="Source Sans Pro"/>
                <a:cs typeface="Source Sans Pro"/>
                <a:sym typeface="Source Sans Pro"/>
              </a:rPr>
              <a:t>LABEL</a:t>
            </a:r>
            <a:endParaRPr b="1" sz="800" u="none" cap="none" strike="noStrike">
              <a:solidFill>
                <a:srgbClr val="000000"/>
              </a:solidFill>
            </a:endParaRPr>
          </a:p>
        </p:txBody>
      </p:sp>
      <p:sp>
        <p:nvSpPr>
          <p:cNvPr id="1054" name="Google Shape;1054;p58"/>
          <p:cNvSpPr txBox="1"/>
          <p:nvPr/>
        </p:nvSpPr>
        <p:spPr>
          <a:xfrm>
            <a:off x="336238" y="1123613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lang="en" sz="800">
                <a:latin typeface="Source Sans Pro"/>
                <a:ea typeface="Source Sans Pro"/>
                <a:cs typeface="Source Sans Pro"/>
                <a:sym typeface="Source Sans Pro"/>
              </a:rPr>
              <a:t>FEATURES</a:t>
            </a:r>
            <a:endParaRPr b="1" sz="800" u="none" cap="none" strike="noStrike">
              <a:solidFill>
                <a:srgbClr val="000000"/>
              </a:solidFill>
            </a:endParaRPr>
          </a:p>
        </p:txBody>
      </p:sp>
      <p:sp>
        <p:nvSpPr>
          <p:cNvPr id="1055" name="Google Shape;1055;p58"/>
          <p:cNvSpPr/>
          <p:nvPr/>
        </p:nvSpPr>
        <p:spPr>
          <a:xfrm>
            <a:off x="559450" y="2974250"/>
            <a:ext cx="1146600" cy="1461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306" y="36915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293" y="332161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293" y="4051615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729288" y="3023388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lang="en" sz="800">
                <a:latin typeface="Source Sans Pro"/>
                <a:ea typeface="Source Sans Pro"/>
                <a:cs typeface="Source Sans Pro"/>
                <a:sym typeface="Source Sans Pro"/>
              </a:rPr>
              <a:t>FEATURES</a:t>
            </a:r>
            <a:endParaRPr b="1" sz="800" u="none" cap="none" strike="noStrike">
              <a:solidFill>
                <a:srgbClr val="000000"/>
              </a:solidFill>
            </a:endParaRPr>
          </a:p>
        </p:txBody>
      </p:sp>
      <p:pic>
        <p:nvPicPr>
          <p:cNvPr id="1060" name="Google Shape;106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1956" y="33409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956" y="3697293"/>
            <a:ext cx="288000" cy="28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1943" y="4051615"/>
            <a:ext cx="288000" cy="28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58"/>
          <p:cNvCxnSpPr/>
          <p:nvPr/>
        </p:nvCxnSpPr>
        <p:spPr>
          <a:xfrm>
            <a:off x="2920650" y="3894350"/>
            <a:ext cx="3355200" cy="1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1064" name="Google Shape;1064;p58"/>
          <p:cNvSpPr txBox="1"/>
          <p:nvPr/>
        </p:nvSpPr>
        <p:spPr>
          <a:xfrm>
            <a:off x="3234300" y="3260338"/>
            <a:ext cx="2340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 Unsupervised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65" name="Google Shape;106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1350" y="3273438"/>
            <a:ext cx="423000" cy="4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9668" y="317904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2068" y="333144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4468" y="348384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2206" y="3321631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4606" y="3474031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9631" y="3976431"/>
            <a:ext cx="288000" cy="28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2031" y="4128831"/>
            <a:ext cx="288000" cy="28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58"/>
          <p:cNvSpPr txBox="1"/>
          <p:nvPr/>
        </p:nvSpPr>
        <p:spPr>
          <a:xfrm>
            <a:off x="6880238" y="3179058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i="1" lang="en" sz="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Cluster1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58"/>
          <p:cNvSpPr txBox="1"/>
          <p:nvPr/>
        </p:nvSpPr>
        <p:spPr>
          <a:xfrm>
            <a:off x="7526438" y="4051633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i="1" lang="en" sz="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Cluster2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58"/>
          <p:cNvSpPr txBox="1"/>
          <p:nvPr/>
        </p:nvSpPr>
        <p:spPr>
          <a:xfrm>
            <a:off x="7944588" y="3226258"/>
            <a:ext cx="753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i="1" lang="en" sz="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Cluster3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58"/>
          <p:cNvSpPr/>
          <p:nvPr/>
        </p:nvSpPr>
        <p:spPr>
          <a:xfrm>
            <a:off x="1742407" y="2343681"/>
            <a:ext cx="791100" cy="378900"/>
          </a:xfrm>
          <a:prstGeom prst="rect">
            <a:avLst/>
          </a:prstGeom>
          <a:solidFill>
            <a:srgbClr val="25AFAB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LABELLED DATASET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077" name="Google Shape;1077;p58"/>
          <p:cNvSpPr/>
          <p:nvPr/>
        </p:nvSpPr>
        <p:spPr>
          <a:xfrm>
            <a:off x="1621172" y="3895775"/>
            <a:ext cx="1059900" cy="378900"/>
          </a:xfrm>
          <a:prstGeom prst="rect">
            <a:avLst/>
          </a:prstGeom>
          <a:solidFill>
            <a:srgbClr val="25AFAB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UNLABELLED DATASET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078" name="Google Shape;1078;p58"/>
          <p:cNvSpPr txBox="1"/>
          <p:nvPr/>
        </p:nvSpPr>
        <p:spPr>
          <a:xfrm>
            <a:off x="360000" y="27155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</a:rPr>
              <a:t>2. Types of Machine Learning</a:t>
            </a:r>
            <a:endParaRPr sz="1800">
              <a:solidFill>
                <a:srgbClr val="2AB1AC"/>
              </a:solidFill>
            </a:endParaRPr>
          </a:p>
        </p:txBody>
      </p:sp>
      <p:sp>
        <p:nvSpPr>
          <p:cNvPr id="1079" name="Google Shape;107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Dataiku </a:t>
            </a:r>
            <a:endParaRPr/>
          </a:p>
        </p:txBody>
      </p:sp>
      <p:sp>
        <p:nvSpPr>
          <p:cNvPr id="370" name="Google Shape;370;p41"/>
          <p:cNvSpPr txBox="1"/>
          <p:nvPr>
            <p:ph idx="1" type="subTitle"/>
          </p:nvPr>
        </p:nvSpPr>
        <p:spPr>
          <a:xfrm>
            <a:off x="360000" y="2910325"/>
            <a:ext cx="839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9"/>
          <p:cNvSpPr txBox="1"/>
          <p:nvPr/>
        </p:nvSpPr>
        <p:spPr>
          <a:xfrm>
            <a:off x="1165850" y="1889963"/>
            <a:ext cx="2340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Supervised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85" name="Google Shape;10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850" y="1916225"/>
            <a:ext cx="423000" cy="4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59"/>
          <p:cNvSpPr txBox="1"/>
          <p:nvPr/>
        </p:nvSpPr>
        <p:spPr>
          <a:xfrm>
            <a:off x="2177225" y="2728800"/>
            <a:ext cx="5062800" cy="1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Source Sans Pro"/>
                <a:ea typeface="Source Sans Pro"/>
                <a:cs typeface="Source Sans Pro"/>
                <a:sym typeface="Source Sans Pro"/>
              </a:rPr>
              <a:t>Algorithm: </a:t>
            </a:r>
            <a:endParaRPr b="1"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urce Sans Pro"/>
                <a:ea typeface="Source Sans Pro"/>
                <a:cs typeface="Source Sans Pro"/>
                <a:sym typeface="Source Sans Pro"/>
              </a:rPr>
              <a:t>The model tries to find patterns based on historical data in order to predict the specified target </a:t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urce Sans Pro"/>
                <a:ea typeface="Source Sans Pro"/>
                <a:cs typeface="Source Sans Pro"/>
                <a:sym typeface="Source Sans Pro"/>
              </a:rPr>
              <a:t>“What differentiates a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strawberry from a non-strawberry</a:t>
            </a:r>
            <a:r>
              <a:rPr lang="en" sz="1400">
                <a:latin typeface="Source Sans Pro"/>
                <a:ea typeface="Source Sans Pro"/>
                <a:cs typeface="Source Sans Pro"/>
                <a:sym typeface="Source Sans Pro"/>
              </a:rPr>
              <a:t> ?”</a:t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7" name="Google Shape;1087;p59"/>
          <p:cNvSpPr txBox="1"/>
          <p:nvPr/>
        </p:nvSpPr>
        <p:spPr>
          <a:xfrm>
            <a:off x="360000" y="27155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</a:rPr>
              <a:t>2. Types of Machine Learning</a:t>
            </a:r>
            <a:endParaRPr sz="1800">
              <a:solidFill>
                <a:srgbClr val="2AB1AC"/>
              </a:solidFill>
            </a:endParaRPr>
          </a:p>
        </p:txBody>
      </p:sp>
      <p:sp>
        <p:nvSpPr>
          <p:cNvPr id="1088" name="Google Shape;108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0"/>
          <p:cNvSpPr txBox="1"/>
          <p:nvPr/>
        </p:nvSpPr>
        <p:spPr>
          <a:xfrm>
            <a:off x="1165850" y="1889963"/>
            <a:ext cx="2340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  Unsupervised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4" name="Google Shape;10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850" y="1916225"/>
            <a:ext cx="423000" cy="4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0"/>
          <p:cNvSpPr txBox="1"/>
          <p:nvPr/>
        </p:nvSpPr>
        <p:spPr>
          <a:xfrm>
            <a:off x="2177225" y="2728800"/>
            <a:ext cx="5062800" cy="1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Source Sans Pro"/>
                <a:ea typeface="Source Sans Pro"/>
                <a:cs typeface="Source Sans Pro"/>
                <a:sym typeface="Source Sans Pro"/>
              </a:rPr>
              <a:t>Algorithm: </a:t>
            </a:r>
            <a:endParaRPr b="1"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model finds patterns, segmentation on unlabelled data through clustering in distinct group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model finds patterns, segmentation on unlabelled data through clustering in distinct group</a:t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6" name="Google Shape;1096;p60"/>
          <p:cNvSpPr txBox="1"/>
          <p:nvPr/>
        </p:nvSpPr>
        <p:spPr>
          <a:xfrm>
            <a:off x="360000" y="27155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</a:rPr>
              <a:t>2. Types of Machine Learning</a:t>
            </a:r>
            <a:endParaRPr sz="1800">
              <a:solidFill>
                <a:srgbClr val="2AB1AC"/>
              </a:solidFill>
            </a:endParaRPr>
          </a:p>
        </p:txBody>
      </p:sp>
      <p:sp>
        <p:nvSpPr>
          <p:cNvPr id="1097" name="Google Shape;109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 txBox="1"/>
          <p:nvPr/>
        </p:nvSpPr>
        <p:spPr>
          <a:xfrm>
            <a:off x="321972" y="1932010"/>
            <a:ext cx="34032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Predicting mortgage defaults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Forecasting lifetime spending of customer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Grouping songs into genres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Predicting amount of snowfall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Segmenting website visitors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Recommending movies to Netflix users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Detecting unusual financial transactions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12.png" id="1103" name="Google Shape;1103;p61"/>
          <p:cNvPicPr preferRelativeResize="0"/>
          <p:nvPr/>
        </p:nvPicPr>
        <p:blipFill rotWithShape="1">
          <a:blip r:embed="rId3">
            <a:alphaModFix/>
          </a:blip>
          <a:srcRect b="19064" l="23839" r="20975" t="12727"/>
          <a:stretch/>
        </p:blipFill>
        <p:spPr>
          <a:xfrm>
            <a:off x="4192874" y="1185058"/>
            <a:ext cx="548477" cy="48415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13.png" id="1104" name="Google Shape;1104;p61"/>
          <p:cNvPicPr preferRelativeResize="0"/>
          <p:nvPr/>
        </p:nvPicPr>
        <p:blipFill rotWithShape="1">
          <a:blip r:embed="rId4">
            <a:alphaModFix/>
          </a:blip>
          <a:srcRect b="16974" l="18060" r="21067" t="9159"/>
          <a:stretch/>
        </p:blipFill>
        <p:spPr>
          <a:xfrm>
            <a:off x="6609785" y="1210760"/>
            <a:ext cx="442914" cy="439387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5" name="Google Shape;1105;p61"/>
          <p:cNvSpPr txBox="1"/>
          <p:nvPr/>
        </p:nvSpPr>
        <p:spPr>
          <a:xfrm>
            <a:off x="4826890" y="1252673"/>
            <a:ext cx="1614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Supervised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1"/>
          <p:cNvSpPr txBox="1"/>
          <p:nvPr/>
        </p:nvSpPr>
        <p:spPr>
          <a:xfrm>
            <a:off x="7220679" y="1278488"/>
            <a:ext cx="1614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Unsupervised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11.png" id="1107" name="Google Shape;1107;p61"/>
          <p:cNvPicPr preferRelativeResize="0"/>
          <p:nvPr/>
        </p:nvPicPr>
        <p:blipFill rotWithShape="1">
          <a:blip r:embed="rId5">
            <a:alphaModFix/>
          </a:blip>
          <a:srcRect b="20858" l="5628" r="6844" t="8168"/>
          <a:stretch/>
        </p:blipFill>
        <p:spPr>
          <a:xfrm>
            <a:off x="4288139" y="1881673"/>
            <a:ext cx="263496" cy="213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1.png" id="1108" name="Google Shape;1108;p61"/>
          <p:cNvPicPr preferRelativeResize="0"/>
          <p:nvPr/>
        </p:nvPicPr>
        <p:blipFill rotWithShape="1">
          <a:blip r:embed="rId5">
            <a:alphaModFix/>
          </a:blip>
          <a:srcRect b="20858" l="5628" r="6844" t="8168"/>
          <a:stretch/>
        </p:blipFill>
        <p:spPr>
          <a:xfrm>
            <a:off x="4288139" y="2368742"/>
            <a:ext cx="263496" cy="213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1.png" id="1109" name="Google Shape;1109;p61"/>
          <p:cNvPicPr preferRelativeResize="0"/>
          <p:nvPr/>
        </p:nvPicPr>
        <p:blipFill rotWithShape="1">
          <a:blip r:embed="rId5">
            <a:alphaModFix/>
          </a:blip>
          <a:srcRect b="20858" l="5628" r="6844" t="8168"/>
          <a:stretch/>
        </p:blipFill>
        <p:spPr>
          <a:xfrm>
            <a:off x="6699495" y="2680136"/>
            <a:ext cx="263496" cy="213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1.png" id="1110" name="Google Shape;1110;p61"/>
          <p:cNvPicPr preferRelativeResize="0"/>
          <p:nvPr/>
        </p:nvPicPr>
        <p:blipFill rotWithShape="1">
          <a:blip r:embed="rId5">
            <a:alphaModFix/>
          </a:blip>
          <a:srcRect b="20858" l="5628" r="6844" t="8168"/>
          <a:stretch/>
        </p:blipFill>
        <p:spPr>
          <a:xfrm>
            <a:off x="4288139" y="3103361"/>
            <a:ext cx="263496" cy="213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1.png" id="1111" name="Google Shape;1111;p61"/>
          <p:cNvPicPr preferRelativeResize="0"/>
          <p:nvPr/>
        </p:nvPicPr>
        <p:blipFill rotWithShape="1">
          <a:blip r:embed="rId5">
            <a:alphaModFix/>
          </a:blip>
          <a:srcRect b="20858" l="5628" r="6844" t="8168"/>
          <a:stretch/>
        </p:blipFill>
        <p:spPr>
          <a:xfrm>
            <a:off x="6743739" y="3549498"/>
            <a:ext cx="263496" cy="213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1.png" id="1112" name="Google Shape;1112;p61"/>
          <p:cNvPicPr preferRelativeResize="0"/>
          <p:nvPr/>
        </p:nvPicPr>
        <p:blipFill rotWithShape="1">
          <a:blip r:embed="rId5">
            <a:alphaModFix/>
          </a:blip>
          <a:srcRect b="20858" l="5628" r="6844" t="8168"/>
          <a:stretch/>
        </p:blipFill>
        <p:spPr>
          <a:xfrm>
            <a:off x="6740452" y="3995638"/>
            <a:ext cx="263496" cy="213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1.png" id="1113" name="Google Shape;1113;p61"/>
          <p:cNvPicPr preferRelativeResize="0"/>
          <p:nvPr/>
        </p:nvPicPr>
        <p:blipFill rotWithShape="1">
          <a:blip r:embed="rId5">
            <a:alphaModFix/>
          </a:blip>
          <a:srcRect b="20858" l="5628" r="6844" t="8168"/>
          <a:stretch/>
        </p:blipFill>
        <p:spPr>
          <a:xfrm>
            <a:off x="4284851" y="3995638"/>
            <a:ext cx="263496" cy="213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1.png" id="1114" name="Google Shape;1114;p61"/>
          <p:cNvPicPr preferRelativeResize="0"/>
          <p:nvPr/>
        </p:nvPicPr>
        <p:blipFill rotWithShape="1">
          <a:blip r:embed="rId5">
            <a:alphaModFix/>
          </a:blip>
          <a:srcRect b="20858" l="5628" r="6844" t="8168"/>
          <a:stretch/>
        </p:blipFill>
        <p:spPr>
          <a:xfrm>
            <a:off x="4284851" y="4375885"/>
            <a:ext cx="263496" cy="213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1.png" id="1115" name="Google Shape;1115;p61"/>
          <p:cNvPicPr preferRelativeResize="0"/>
          <p:nvPr/>
        </p:nvPicPr>
        <p:blipFill rotWithShape="1">
          <a:blip r:embed="rId5">
            <a:alphaModFix/>
          </a:blip>
          <a:srcRect b="20858" l="5628" r="6844" t="8168"/>
          <a:stretch/>
        </p:blipFill>
        <p:spPr>
          <a:xfrm>
            <a:off x="6759291" y="4375884"/>
            <a:ext cx="263496" cy="213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1"/>
          <p:cNvSpPr txBox="1"/>
          <p:nvPr/>
        </p:nvSpPr>
        <p:spPr>
          <a:xfrm>
            <a:off x="4690512" y="1842163"/>
            <a:ext cx="1164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(classification)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1"/>
          <p:cNvSpPr txBox="1"/>
          <p:nvPr/>
        </p:nvSpPr>
        <p:spPr>
          <a:xfrm>
            <a:off x="4679029" y="2337065"/>
            <a:ext cx="992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(regression)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1"/>
          <p:cNvSpPr txBox="1"/>
          <p:nvPr/>
        </p:nvSpPr>
        <p:spPr>
          <a:xfrm>
            <a:off x="4679028" y="3059641"/>
            <a:ext cx="992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(regression)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1"/>
          <p:cNvSpPr txBox="1"/>
          <p:nvPr/>
        </p:nvSpPr>
        <p:spPr>
          <a:xfrm>
            <a:off x="4647219" y="4344206"/>
            <a:ext cx="1164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(classification)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1"/>
          <p:cNvSpPr txBox="1"/>
          <p:nvPr/>
        </p:nvSpPr>
        <p:spPr>
          <a:xfrm>
            <a:off x="4658689" y="3995637"/>
            <a:ext cx="992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(regression)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1"/>
          <p:cNvSpPr txBox="1"/>
          <p:nvPr/>
        </p:nvSpPr>
        <p:spPr>
          <a:xfrm>
            <a:off x="360000" y="27155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</a:rPr>
              <a:t>2. Types of Machine Learning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0.png" id="1126" name="Google Shape;1126;p62"/>
          <p:cNvPicPr preferRelativeResize="0"/>
          <p:nvPr/>
        </p:nvPicPr>
        <p:blipFill rotWithShape="1">
          <a:blip r:embed="rId3">
            <a:alphaModFix/>
          </a:blip>
          <a:srcRect b="35484" l="0" r="2666" t="35652"/>
          <a:stretch/>
        </p:blipFill>
        <p:spPr>
          <a:xfrm>
            <a:off x="2809741" y="2184607"/>
            <a:ext cx="1808956" cy="485573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7" name="Google Shape;1127;p62"/>
          <p:cNvSpPr txBox="1"/>
          <p:nvPr/>
        </p:nvSpPr>
        <p:spPr>
          <a:xfrm>
            <a:off x="1483046" y="2219617"/>
            <a:ext cx="1603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Source Sans Pro Light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If target 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62"/>
          <p:cNvSpPr txBox="1"/>
          <p:nvPr/>
        </p:nvSpPr>
        <p:spPr>
          <a:xfrm>
            <a:off x="5070351" y="2219626"/>
            <a:ext cx="2201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Source Sans Pro Light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</a:t>
            </a:r>
            <a:r>
              <a:rPr b="1" i="0" lang="en" sz="2300" u="none" cap="none" strike="noStrike">
                <a:solidFill>
                  <a:srgbClr val="20A5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regression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10.png" id="1129" name="Google Shape;1129;p62"/>
          <p:cNvPicPr preferRelativeResize="0"/>
          <p:nvPr/>
        </p:nvPicPr>
        <p:blipFill rotWithShape="1">
          <a:blip r:embed="rId3">
            <a:alphaModFix/>
          </a:blip>
          <a:srcRect b="69016" l="0" r="882" t="2121"/>
          <a:stretch/>
        </p:blipFill>
        <p:spPr>
          <a:xfrm>
            <a:off x="2754444" y="3550802"/>
            <a:ext cx="1842131" cy="485573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0" name="Google Shape;1130;p62"/>
          <p:cNvSpPr txBox="1"/>
          <p:nvPr/>
        </p:nvSpPr>
        <p:spPr>
          <a:xfrm>
            <a:off x="1483046" y="3618993"/>
            <a:ext cx="1603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Source Sans Pro Light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If target 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62"/>
          <p:cNvSpPr txBox="1"/>
          <p:nvPr/>
        </p:nvSpPr>
        <p:spPr>
          <a:xfrm>
            <a:off x="4882248" y="3587797"/>
            <a:ext cx="2577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Source Sans Pro Light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</a:t>
            </a:r>
            <a:r>
              <a:rPr b="1" i="0" lang="en" sz="2300" u="none" cap="none" strike="noStrike">
                <a:solidFill>
                  <a:srgbClr val="20A5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classification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2"/>
          <p:cNvSpPr txBox="1"/>
          <p:nvPr/>
        </p:nvSpPr>
        <p:spPr>
          <a:xfrm>
            <a:off x="1483045" y="2701482"/>
            <a:ext cx="4302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ource Sans Pro Light"/>
              <a:buNone/>
            </a:pPr>
            <a:r>
              <a:rPr b="0" i="1" lang="en" sz="19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Ex: predicting price of airline tickets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62"/>
          <p:cNvSpPr txBox="1"/>
          <p:nvPr/>
        </p:nvSpPr>
        <p:spPr>
          <a:xfrm>
            <a:off x="1483044" y="4102685"/>
            <a:ext cx="4302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ource Sans Pro Light"/>
              <a:buNone/>
            </a:pPr>
            <a:r>
              <a:rPr b="0" i="1" lang="en" sz="19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Ex: predicting fraud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2"/>
          <p:cNvSpPr txBox="1"/>
          <p:nvPr/>
        </p:nvSpPr>
        <p:spPr>
          <a:xfrm>
            <a:off x="360000" y="27155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</a:rPr>
              <a:t>2. Types of Machine Learning</a:t>
            </a:r>
            <a:endParaRPr sz="1800">
              <a:solidFill>
                <a:srgbClr val="2AB1AC"/>
              </a:solidFill>
            </a:endParaRPr>
          </a:p>
        </p:txBody>
      </p:sp>
      <p:sp>
        <p:nvSpPr>
          <p:cNvPr id="1135" name="Google Shape;1135;p62"/>
          <p:cNvSpPr txBox="1"/>
          <p:nvPr/>
        </p:nvSpPr>
        <p:spPr>
          <a:xfrm>
            <a:off x="3444750" y="943963"/>
            <a:ext cx="2340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If... Supervised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6" name="Google Shape;113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850" y="981400"/>
            <a:ext cx="423000" cy="4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3"/>
          <p:cNvSpPr txBox="1"/>
          <p:nvPr/>
        </p:nvSpPr>
        <p:spPr>
          <a:xfrm>
            <a:off x="497757" y="1225412"/>
            <a:ext cx="61722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dataset that can be understood by a learning machine algorithm: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Columns : </a:t>
            </a:r>
            <a:r>
              <a:rPr b="1" i="0" lang="en" sz="1400" u="none" cap="none" strike="noStrike">
                <a:solidFill>
                  <a:srgbClr val="27B3A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</a:t>
            </a:r>
            <a:r>
              <a:rPr b="0" i="0" lang="en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(i.e. what we have measured)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Rows : </a:t>
            </a:r>
            <a:r>
              <a:rPr b="1" i="0" lang="en" sz="1400" u="none" cap="none" strike="noStrike">
                <a:solidFill>
                  <a:srgbClr val="27B3A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observations</a:t>
            </a:r>
            <a:r>
              <a:rPr b="0" i="0" lang="en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(i.e. On what we have measured)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Possibly, a </a:t>
            </a:r>
            <a:r>
              <a:rPr b="1" i="0" lang="en" sz="1400" u="none" cap="none" strike="noStrike">
                <a:solidFill>
                  <a:srgbClr val="27B3A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target</a:t>
            </a:r>
            <a:r>
              <a:rPr b="0" i="0" lang="en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column (what we want to predict)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79;p36" id="1143" name="Google Shape;1143;p63"/>
          <p:cNvPicPr preferRelativeResize="0"/>
          <p:nvPr/>
        </p:nvPicPr>
        <p:blipFill rotWithShape="1">
          <a:blip r:embed="rId3">
            <a:alphaModFix/>
          </a:blip>
          <a:srcRect b="41273" l="0" r="0" t="0"/>
          <a:stretch/>
        </p:blipFill>
        <p:spPr>
          <a:xfrm>
            <a:off x="2157056" y="2717794"/>
            <a:ext cx="5552249" cy="20519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4" name="Google Shape;1144;p63"/>
          <p:cNvSpPr/>
          <p:nvPr/>
        </p:nvSpPr>
        <p:spPr>
          <a:xfrm>
            <a:off x="3361100" y="2717800"/>
            <a:ext cx="582600" cy="20520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190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145" name="Google Shape;1145;p63"/>
          <p:cNvSpPr txBox="1"/>
          <p:nvPr/>
        </p:nvSpPr>
        <p:spPr>
          <a:xfrm>
            <a:off x="3289244" y="2278795"/>
            <a:ext cx="72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Target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3"/>
          <p:cNvSpPr txBox="1"/>
          <p:nvPr/>
        </p:nvSpPr>
        <p:spPr>
          <a:xfrm>
            <a:off x="3862144" y="2495051"/>
            <a:ext cx="72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feature_1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3"/>
          <p:cNvSpPr txBox="1"/>
          <p:nvPr/>
        </p:nvSpPr>
        <p:spPr>
          <a:xfrm>
            <a:off x="6776794" y="2495051"/>
            <a:ext cx="72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feature_n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3"/>
          <p:cNvSpPr txBox="1"/>
          <p:nvPr/>
        </p:nvSpPr>
        <p:spPr>
          <a:xfrm>
            <a:off x="4447931" y="2495051"/>
            <a:ext cx="72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feature_2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3"/>
          <p:cNvSpPr txBox="1"/>
          <p:nvPr/>
        </p:nvSpPr>
        <p:spPr>
          <a:xfrm>
            <a:off x="972769" y="3188813"/>
            <a:ext cx="103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3"/>
          <p:cNvSpPr/>
          <p:nvPr/>
        </p:nvSpPr>
        <p:spPr>
          <a:xfrm rot="5400000">
            <a:off x="4876988" y="517350"/>
            <a:ext cx="133800" cy="55737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190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 Light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151" name="Google Shape;1151;p63"/>
          <p:cNvSpPr txBox="1"/>
          <p:nvPr/>
        </p:nvSpPr>
        <p:spPr>
          <a:xfrm>
            <a:off x="360000" y="271550"/>
            <a:ext cx="70461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</a:rPr>
              <a:t>3. Making a prediction; Interpreting the results</a:t>
            </a:r>
            <a:endParaRPr sz="1800">
              <a:solidFill>
                <a:srgbClr val="2AB1A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AB1A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AB1AC"/>
              </a:solidFill>
            </a:endParaRPr>
          </a:p>
        </p:txBody>
      </p:sp>
      <p:sp>
        <p:nvSpPr>
          <p:cNvPr id="1152" name="Google Shape;115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4"/>
          <p:cNvSpPr txBox="1"/>
          <p:nvPr/>
        </p:nvSpPr>
        <p:spPr>
          <a:xfrm>
            <a:off x="1096810" y="904587"/>
            <a:ext cx="63093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-1778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Phase 1: Learning from your data / Training your algorithm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762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762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762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7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Phase 2: Provides prediction for new data</a:t>
            </a:r>
            <a:endParaRPr b="1" i="0" sz="1400" u="none" cap="none" strike="noStrike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762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762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pSp>
        <p:nvGrpSpPr>
          <p:cNvPr id="1158" name="Google Shape;1158;p64"/>
          <p:cNvGrpSpPr/>
          <p:nvPr/>
        </p:nvGrpSpPr>
        <p:grpSpPr>
          <a:xfrm>
            <a:off x="2209439" y="3944469"/>
            <a:ext cx="5486170" cy="952425"/>
            <a:chOff x="-1" y="0"/>
            <a:chExt cx="7314893" cy="1269900"/>
          </a:xfrm>
        </p:grpSpPr>
        <p:sp>
          <p:nvSpPr>
            <p:cNvPr id="1159" name="Google Shape;1159;p64"/>
            <p:cNvSpPr/>
            <p:nvPr/>
          </p:nvSpPr>
          <p:spPr>
            <a:xfrm>
              <a:off x="2546560" y="0"/>
              <a:ext cx="1583700" cy="1269900"/>
            </a:xfrm>
            <a:prstGeom prst="rect">
              <a:avLst/>
            </a:prstGeom>
            <a:solidFill>
              <a:srgbClr val="FFFFFF"/>
            </a:solidFill>
            <a:ln cap="flat" cmpd="sng" w="54975">
              <a:solidFill>
                <a:srgbClr val="27B3A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400"/>
                <a:buFont typeface="Source Sans Pro Light"/>
                <a:buNone/>
              </a:pPr>
              <a:r>
                <a:t/>
              </a:r>
              <a:endParaRPr b="0" i="0" sz="1400" u="none" cap="none" strike="noStrik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cxnSp>
          <p:nvCxnSpPr>
            <p:cNvPr id="1160" name="Google Shape;1160;p64"/>
            <p:cNvCxnSpPr/>
            <p:nvPr/>
          </p:nvCxnSpPr>
          <p:spPr>
            <a:xfrm>
              <a:off x="4172160" y="635001"/>
              <a:ext cx="789000" cy="0"/>
            </a:xfrm>
            <a:prstGeom prst="straightConnector1">
              <a:avLst/>
            </a:prstGeom>
            <a:noFill/>
            <a:ln cap="flat" cmpd="sng" w="54975">
              <a:solidFill>
                <a:srgbClr val="27B3AB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dir="5400000" dist="38100">
                <a:srgbClr val="000000">
                  <a:alpha val="34510"/>
                </a:srgbClr>
              </a:outerShdw>
            </a:effectLst>
          </p:spPr>
        </p:cxnSp>
        <p:cxnSp>
          <p:nvCxnSpPr>
            <p:cNvPr id="1161" name="Google Shape;1161;p64"/>
            <p:cNvCxnSpPr/>
            <p:nvPr/>
          </p:nvCxnSpPr>
          <p:spPr>
            <a:xfrm>
              <a:off x="756875" y="634999"/>
              <a:ext cx="1755000" cy="2700"/>
            </a:xfrm>
            <a:prstGeom prst="straightConnector1">
              <a:avLst/>
            </a:prstGeom>
            <a:noFill/>
            <a:ln cap="flat" cmpd="sng" w="54975">
              <a:solidFill>
                <a:srgbClr val="27B3AB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dir="5400000" dist="38100">
                <a:srgbClr val="000000">
                  <a:alpha val="34510"/>
                </a:srgbClr>
              </a:outerShdw>
            </a:effectLst>
          </p:spPr>
        </p:cxnSp>
        <p:sp>
          <p:nvSpPr>
            <p:cNvPr id="1162" name="Google Shape;1162;p64"/>
            <p:cNvSpPr txBox="1"/>
            <p:nvPr/>
          </p:nvSpPr>
          <p:spPr>
            <a:xfrm>
              <a:off x="2689548" y="238425"/>
              <a:ext cx="13050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50" lIns="34250" spcFirstLastPara="1" rIns="34250" wrap="square" tIns="342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400"/>
                <a:buFont typeface="Source Sans Pro Light"/>
                <a:buNone/>
              </a:pPr>
              <a:r>
                <a:rPr b="0" i="0" lang="en" sz="1400" u="none" cap="none" strike="noStrike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Trained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400"/>
                <a:buFont typeface="Source Sans Pro Light"/>
                <a:buNone/>
              </a:pPr>
              <a:r>
                <a:rPr b="0" i="0" lang="en" sz="1400" u="none" cap="none" strike="noStrike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Algorithm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4"/>
            <p:cNvSpPr txBox="1"/>
            <p:nvPr/>
          </p:nvSpPr>
          <p:spPr>
            <a:xfrm>
              <a:off x="-1" y="435218"/>
              <a:ext cx="10872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50" lIns="34250" spcFirstLastPara="1" rIns="34250" wrap="square" tIns="34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400"/>
                <a:buFont typeface="Source Sans Pro Light"/>
                <a:buNone/>
              </a:pPr>
              <a:r>
                <a:rPr b="0" i="0" lang="en" sz="1400" u="none" cap="none" strike="noStrike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New Dataset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4"/>
            <p:cNvSpPr txBox="1"/>
            <p:nvPr/>
          </p:nvSpPr>
          <p:spPr>
            <a:xfrm>
              <a:off x="4923892" y="422518"/>
              <a:ext cx="23910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50" lIns="34250" spcFirstLastPara="1" rIns="34250" wrap="square" tIns="34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400"/>
                <a:buFont typeface="Source Sans Pro Light"/>
                <a:buNone/>
              </a:pPr>
              <a:r>
                <a:rPr b="0" i="0" lang="en" sz="1400" u="none" cap="none" strike="noStrike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Predicted Target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5" name="Google Shape;1165;p64"/>
          <p:cNvGrpSpPr/>
          <p:nvPr/>
        </p:nvGrpSpPr>
        <p:grpSpPr>
          <a:xfrm>
            <a:off x="2410437" y="1881175"/>
            <a:ext cx="4903151" cy="1400587"/>
            <a:chOff x="-268474" y="278534"/>
            <a:chExt cx="6537534" cy="1867450"/>
          </a:xfrm>
        </p:grpSpPr>
        <p:grpSp>
          <p:nvGrpSpPr>
            <p:cNvPr id="1166" name="Google Shape;1166;p64"/>
            <p:cNvGrpSpPr/>
            <p:nvPr/>
          </p:nvGrpSpPr>
          <p:grpSpPr>
            <a:xfrm>
              <a:off x="2428294" y="449254"/>
              <a:ext cx="1510200" cy="1211100"/>
              <a:chOff x="0" y="-1"/>
              <a:chExt cx="1510200" cy="1211100"/>
            </a:xfrm>
          </p:grpSpPr>
          <p:sp>
            <p:nvSpPr>
              <p:cNvPr id="1167" name="Google Shape;1167;p64"/>
              <p:cNvSpPr/>
              <p:nvPr/>
            </p:nvSpPr>
            <p:spPr>
              <a:xfrm>
                <a:off x="0" y="-1"/>
                <a:ext cx="1510200" cy="1211100"/>
              </a:xfrm>
              <a:prstGeom prst="rect">
                <a:avLst/>
              </a:prstGeom>
              <a:solidFill>
                <a:srgbClr val="FFFFFF"/>
              </a:solidFill>
              <a:ln cap="flat" cmpd="sng" w="54975">
                <a:solidFill>
                  <a:srgbClr val="27B3AB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64"/>
              <p:cNvSpPr txBox="1"/>
              <p:nvPr/>
            </p:nvSpPr>
            <p:spPr>
              <a:xfrm>
                <a:off x="0" y="221922"/>
                <a:ext cx="1510200" cy="76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50" lIns="34250" spcFirstLastPara="1" rIns="34250" wrap="square" tIns="342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E3E3E"/>
                  </a:buClr>
                  <a:buSzPts val="1400"/>
                  <a:buFont typeface="Source Sans Pro Light"/>
                  <a:buNone/>
                </a:pPr>
                <a:r>
                  <a:rPr b="0" i="0" lang="en" sz="1400" u="none" cap="none" strike="noStrike">
                    <a:solidFill>
                      <a:srgbClr val="3E3E3E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Optimization algorithm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69" name="Google Shape;1169;p64"/>
            <p:cNvCxnSpPr/>
            <p:nvPr/>
          </p:nvCxnSpPr>
          <p:spPr>
            <a:xfrm flipH="1" rot="10800000">
              <a:off x="954255" y="1268205"/>
              <a:ext cx="1437600" cy="444600"/>
            </a:xfrm>
            <a:prstGeom prst="straightConnector1">
              <a:avLst/>
            </a:prstGeom>
            <a:noFill/>
            <a:ln cap="flat" cmpd="sng" w="54975">
              <a:solidFill>
                <a:srgbClr val="27B3AB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dir="5400000" dist="38100">
                <a:srgbClr val="000000">
                  <a:alpha val="34510"/>
                </a:srgbClr>
              </a:outerShdw>
            </a:effectLst>
          </p:spPr>
        </p:cxnSp>
        <p:sp>
          <p:nvSpPr>
            <p:cNvPr id="1170" name="Google Shape;1170;p64"/>
            <p:cNvSpPr txBox="1"/>
            <p:nvPr/>
          </p:nvSpPr>
          <p:spPr>
            <a:xfrm>
              <a:off x="-223637" y="1525884"/>
              <a:ext cx="8895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50" lIns="34250" spcFirstLastPara="1" rIns="34250" wrap="square" tIns="34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400"/>
                <a:buFont typeface="Source Sans Pro Light"/>
                <a:buNone/>
              </a:pPr>
              <a:r>
                <a:rPr b="0" i="0" lang="en" sz="1400" u="none" cap="none" strike="noStrike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Target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1" name="Google Shape;1171;p64"/>
            <p:cNvCxnSpPr/>
            <p:nvPr/>
          </p:nvCxnSpPr>
          <p:spPr>
            <a:xfrm>
              <a:off x="958303" y="447949"/>
              <a:ext cx="1430100" cy="469200"/>
            </a:xfrm>
            <a:prstGeom prst="straightConnector1">
              <a:avLst/>
            </a:prstGeom>
            <a:noFill/>
            <a:ln cap="flat" cmpd="sng" w="54975">
              <a:solidFill>
                <a:srgbClr val="27B3AB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dir="5400000" dist="38100">
                <a:srgbClr val="000000">
                  <a:alpha val="34510"/>
                </a:srgbClr>
              </a:outerShdw>
            </a:effectLst>
          </p:spPr>
        </p:cxnSp>
        <p:sp>
          <p:nvSpPr>
            <p:cNvPr id="1172" name="Google Shape;1172;p64"/>
            <p:cNvSpPr txBox="1"/>
            <p:nvPr/>
          </p:nvSpPr>
          <p:spPr>
            <a:xfrm>
              <a:off x="-268474" y="278534"/>
              <a:ext cx="10428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50" lIns="34250" spcFirstLastPara="1" rIns="34250" wrap="square" tIns="34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400"/>
                <a:buFont typeface="Source Sans Pro Light"/>
                <a:buNone/>
              </a:pPr>
              <a:r>
                <a:rPr b="0" i="0" lang="en" sz="1400" u="none" cap="none" strike="noStrike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Dataset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3" name="Google Shape;1173;p64"/>
            <p:cNvCxnSpPr/>
            <p:nvPr/>
          </p:nvCxnSpPr>
          <p:spPr>
            <a:xfrm>
              <a:off x="3954179" y="1074548"/>
              <a:ext cx="800700" cy="0"/>
            </a:xfrm>
            <a:prstGeom prst="straightConnector1">
              <a:avLst/>
            </a:prstGeom>
            <a:noFill/>
            <a:ln cap="flat" cmpd="sng" w="54975">
              <a:solidFill>
                <a:srgbClr val="27B3AB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dir="5400000" dist="38100">
                <a:srgbClr val="000000">
                  <a:alpha val="34510"/>
                </a:srgbClr>
              </a:outerShdw>
            </a:effectLst>
          </p:spPr>
        </p:cxnSp>
        <p:sp>
          <p:nvSpPr>
            <p:cNvPr id="1174" name="Google Shape;1174;p64"/>
            <p:cNvSpPr txBox="1"/>
            <p:nvPr/>
          </p:nvSpPr>
          <p:spPr>
            <a:xfrm>
              <a:off x="4940960" y="884044"/>
              <a:ext cx="13281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50" lIns="34250" spcFirstLastPara="1" rIns="34250" wrap="square" tIns="34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400"/>
                <a:buFont typeface="Source Sans Pro Light"/>
                <a:buNone/>
              </a:pPr>
              <a:r>
                <a:rPr b="0" i="0" lang="en" sz="1400" u="none" cap="none" strike="noStrike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Parameters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5" name="Google Shape;1175;p64"/>
          <p:cNvSpPr txBox="1"/>
          <p:nvPr/>
        </p:nvSpPr>
        <p:spPr>
          <a:xfrm>
            <a:off x="360000" y="271550"/>
            <a:ext cx="70461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</a:rPr>
              <a:t>3. Making a prediction; Interpreting the results</a:t>
            </a:r>
            <a:endParaRPr sz="1800">
              <a:solidFill>
                <a:srgbClr val="2AB1A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AB1A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AB1AC"/>
              </a:solidFill>
            </a:endParaRPr>
          </a:p>
        </p:txBody>
      </p:sp>
      <p:sp>
        <p:nvSpPr>
          <p:cNvPr id="1176" name="Google Shape;117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7" name="Google Shape;1177;p64"/>
          <p:cNvCxnSpPr>
            <a:endCxn id="1167" idx="0"/>
          </p:cNvCxnSpPr>
          <p:nvPr/>
        </p:nvCxnSpPr>
        <p:spPr>
          <a:xfrm>
            <a:off x="4986738" y="1333615"/>
            <a:ext cx="12600" cy="675600"/>
          </a:xfrm>
          <a:prstGeom prst="straightConnector1">
            <a:avLst/>
          </a:prstGeom>
          <a:noFill/>
          <a:ln cap="flat" cmpd="sng" w="54975">
            <a:solidFill>
              <a:srgbClr val="27B3A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dir="5400000" dist="38100">
              <a:srgbClr val="000000">
                <a:alpha val="34510"/>
              </a:srgbClr>
            </a:outerShdw>
          </a:effectLst>
        </p:spPr>
      </p:cxnSp>
      <p:sp>
        <p:nvSpPr>
          <p:cNvPr id="1178" name="Google Shape;1178;p64"/>
          <p:cNvSpPr txBox="1"/>
          <p:nvPr/>
        </p:nvSpPr>
        <p:spPr>
          <a:xfrm>
            <a:off x="3499613" y="1286363"/>
            <a:ext cx="1560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Source Sans Pro Light"/>
              <a:buNone/>
            </a:pPr>
            <a:r>
              <a:rPr lang="en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Hyperparameters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5"/>
          <p:cNvSpPr txBox="1"/>
          <p:nvPr/>
        </p:nvSpPr>
        <p:spPr>
          <a:xfrm>
            <a:off x="-8564" y="1351072"/>
            <a:ext cx="2863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4275" spcFirstLastPara="1" rIns="342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59E"/>
              </a:buClr>
              <a:buSzPts val="2100"/>
              <a:buFont typeface="Source Sans Pro Light"/>
              <a:buNone/>
            </a:pPr>
            <a:r>
              <a:rPr b="1" i="0" lang="en" sz="2100" u="none" cap="none" strike="noStrike">
                <a:solidFill>
                  <a:srgbClr val="20A5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Training set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Used to create your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4" name="Google Shape;1184;p65"/>
          <p:cNvGrpSpPr/>
          <p:nvPr/>
        </p:nvGrpSpPr>
        <p:grpSpPr>
          <a:xfrm>
            <a:off x="718529" y="2139167"/>
            <a:ext cx="1409469" cy="1826861"/>
            <a:chOff x="-1" y="-1"/>
            <a:chExt cx="1879292" cy="2435815"/>
          </a:xfrm>
        </p:grpSpPr>
        <p:pic>
          <p:nvPicPr>
            <p:cNvPr descr="image14.png" id="1185" name="Google Shape;1185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-1" y="-1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86" name="Google Shape;1186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375857" y="-1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87" name="Google Shape;1187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751715" y="-1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88" name="Google Shape;1188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1127573" y="-1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89" name="Google Shape;1189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1503431" y="-1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90" name="Google Shape;1190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-1" y="784316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91" name="Google Shape;1191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375857" y="784316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92" name="Google Shape;1192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751715" y="784316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93" name="Google Shape;1193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1127573" y="784316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94" name="Google Shape;1194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1503431" y="784316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95" name="Google Shape;1195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-1" y="1610064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96" name="Google Shape;1196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375857" y="1610064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97" name="Google Shape;1197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751715" y="1610064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98" name="Google Shape;1198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1127573" y="1610064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199" name="Google Shape;1199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1503431" y="1610064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0" name="Google Shape;1200;p65"/>
          <p:cNvGrpSpPr/>
          <p:nvPr/>
        </p:nvGrpSpPr>
        <p:grpSpPr>
          <a:xfrm>
            <a:off x="4290105" y="2252274"/>
            <a:ext cx="563788" cy="1207550"/>
            <a:chOff x="-1" y="-1"/>
            <a:chExt cx="751718" cy="1610067"/>
          </a:xfrm>
        </p:grpSpPr>
        <p:pic>
          <p:nvPicPr>
            <p:cNvPr descr="image14.png" id="1201" name="Google Shape;1201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-1" y="-1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202" name="Google Shape;1202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375857" y="-1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203" name="Google Shape;1203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-1" y="784316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204" name="Google Shape;1204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375857" y="784316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5" name="Google Shape;1205;p65"/>
          <p:cNvSpPr txBox="1"/>
          <p:nvPr/>
        </p:nvSpPr>
        <p:spPr>
          <a:xfrm>
            <a:off x="3130345" y="1389367"/>
            <a:ext cx="2863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4275" spcFirstLastPara="1" rIns="342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59E"/>
              </a:buClr>
              <a:buSzPts val="2100"/>
              <a:buFont typeface="Source Sans Pro Light"/>
              <a:buNone/>
            </a:pPr>
            <a:r>
              <a:rPr b="1" lang="en" sz="2100">
                <a:solidFill>
                  <a:srgbClr val="20A5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Testing</a:t>
            </a:r>
            <a:r>
              <a:rPr b="1" i="0" lang="en" sz="2100" u="none" cap="none" strike="noStrike">
                <a:solidFill>
                  <a:srgbClr val="20A5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Used to measure performance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65"/>
          <p:cNvSpPr txBox="1"/>
          <p:nvPr/>
        </p:nvSpPr>
        <p:spPr>
          <a:xfrm>
            <a:off x="6280343" y="1273951"/>
            <a:ext cx="286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4275" spcFirstLastPara="1" rIns="342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59E"/>
              </a:buClr>
              <a:buSzPts val="2100"/>
              <a:buFont typeface="Source Sans Pro Light"/>
              <a:buNone/>
            </a:pPr>
            <a:r>
              <a:rPr b="1" lang="en" sz="2100">
                <a:solidFill>
                  <a:srgbClr val="20A5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Validation</a:t>
            </a:r>
            <a:r>
              <a:rPr b="1" i="0" lang="en" sz="2100" u="none" cap="none" strike="noStrike">
                <a:solidFill>
                  <a:srgbClr val="20A5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 Light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Used to regularly check model performance </a:t>
            </a:r>
            <a:r>
              <a:rPr b="1" i="1" lang="en" sz="15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after deployment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7" name="Google Shape;1207;p65"/>
          <p:cNvGrpSpPr/>
          <p:nvPr/>
        </p:nvGrpSpPr>
        <p:grpSpPr>
          <a:xfrm>
            <a:off x="7430277" y="2252274"/>
            <a:ext cx="563788" cy="1207550"/>
            <a:chOff x="-1" y="-1"/>
            <a:chExt cx="751718" cy="1610067"/>
          </a:xfrm>
        </p:grpSpPr>
        <p:pic>
          <p:nvPicPr>
            <p:cNvPr descr="image14.png" id="1208" name="Google Shape;1208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-1" y="-1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209" name="Google Shape;1209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375857" y="-1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210" name="Google Shape;1210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-1" y="784316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14.png" id="1211" name="Google Shape;1211;p65"/>
            <p:cNvPicPr preferRelativeResize="0"/>
            <p:nvPr/>
          </p:nvPicPr>
          <p:blipFill rotWithShape="1">
            <a:blip r:embed="rId3">
              <a:alphaModFix/>
            </a:blip>
            <a:srcRect b="32318" l="38747" r="38972" t="18736"/>
            <a:stretch/>
          </p:blipFill>
          <p:spPr>
            <a:xfrm>
              <a:off x="375857" y="784316"/>
              <a:ext cx="375860" cy="82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2" name="Google Shape;1212;p65"/>
          <p:cNvSpPr txBox="1"/>
          <p:nvPr/>
        </p:nvSpPr>
        <p:spPr>
          <a:xfrm>
            <a:off x="360000" y="271550"/>
            <a:ext cx="70461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</a:rPr>
              <a:t>3. Making a prediction; Interpreting the results</a:t>
            </a:r>
            <a:endParaRPr sz="1800">
              <a:solidFill>
                <a:srgbClr val="2AB1A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AB1A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AB1AC"/>
              </a:solidFill>
            </a:endParaRPr>
          </a:p>
        </p:txBody>
      </p:sp>
      <p:sp>
        <p:nvSpPr>
          <p:cNvPr id="1213" name="Google Shape;1213;p65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8F8E8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4" name="Google Shape;1214;p65"/>
          <p:cNvSpPr/>
          <p:nvPr/>
        </p:nvSpPr>
        <p:spPr>
          <a:xfrm>
            <a:off x="405250" y="4229700"/>
            <a:ext cx="5875200" cy="47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 present when creating the model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215" name="Google Shape;1215;p65"/>
          <p:cNvSpPr/>
          <p:nvPr/>
        </p:nvSpPr>
        <p:spPr>
          <a:xfrm>
            <a:off x="6619650" y="3823175"/>
            <a:ext cx="2385900" cy="11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NOT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 present when creating the model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⇒ if your performance declines, maybe it’s time to retrain your model with fresh data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0" name="Google Shape;1220;p66"/>
          <p:cNvGraphicFramePr/>
          <p:nvPr/>
        </p:nvGraphicFramePr>
        <p:xfrm>
          <a:off x="111056" y="3779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{769D879E-5988-480D-9563-B69DD04CABEA}</a:tableStyleId>
              </a:tblPr>
              <a:tblGrid>
                <a:gridCol w="1023900"/>
                <a:gridCol w="2389100"/>
                <a:gridCol w="2432250"/>
                <a:gridCol w="2347050"/>
              </a:tblGrid>
              <a:tr h="29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Under-fitted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Good model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Over-fitted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Error on Training set</a:t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0000"/>
                          </a:solidFill>
                        </a:rPr>
                        <a:t>Large</a:t>
                      </a:r>
                      <a:endParaRPr b="1" sz="1700">
                        <a:solidFill>
                          <a:srgbClr val="FF0000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</a:rPr>
                        <a:t>Small</a:t>
                      </a:r>
                      <a:endParaRPr b="1" sz="1000">
                        <a:solidFill>
                          <a:srgbClr val="38761D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</a:rPr>
                        <a:t>Small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Error on Testing set</a:t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0000"/>
                          </a:solidFill>
                        </a:rPr>
                        <a:t>Large</a:t>
                      </a:r>
                      <a:endParaRPr b="1" sz="1700">
                        <a:solidFill>
                          <a:srgbClr val="FF0000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</a:rPr>
                        <a:t>Small</a:t>
                      </a:r>
                      <a:endParaRPr b="1" sz="1000">
                        <a:solidFill>
                          <a:srgbClr val="38761D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0000"/>
                          </a:solidFill>
                        </a:rPr>
                        <a:t>Large</a:t>
                      </a:r>
                      <a:endParaRPr sz="1200"/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1" name="Google Shape;122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66"/>
          <p:cNvSpPr txBox="1"/>
          <p:nvPr/>
        </p:nvSpPr>
        <p:spPr>
          <a:xfrm>
            <a:off x="360000" y="271550"/>
            <a:ext cx="48891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</a:rPr>
              <a:t>4. The Concept of overfitting</a:t>
            </a:r>
            <a:endParaRPr sz="1800">
              <a:solidFill>
                <a:srgbClr val="2AB1AC"/>
              </a:solidFill>
            </a:endParaRPr>
          </a:p>
        </p:txBody>
      </p:sp>
      <p:pic>
        <p:nvPicPr>
          <p:cNvPr id="1223" name="Google Shape;12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950" y="837000"/>
            <a:ext cx="7177050" cy="29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67"/>
          <p:cNvSpPr txBox="1"/>
          <p:nvPr>
            <p:ph idx="1" type="subTitle"/>
          </p:nvPr>
        </p:nvSpPr>
        <p:spPr>
          <a:xfrm>
            <a:off x="349225" y="2738700"/>
            <a:ext cx="3925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Predicting fraudulent card transactions</a:t>
            </a:r>
            <a:endParaRPr sz="2000"/>
          </a:p>
        </p:txBody>
      </p:sp>
      <p:sp>
        <p:nvSpPr>
          <p:cNvPr id="1229" name="Google Shape;1229;p67"/>
          <p:cNvSpPr txBox="1"/>
          <p:nvPr>
            <p:ph type="title"/>
          </p:nvPr>
        </p:nvSpPr>
        <p:spPr>
          <a:xfrm>
            <a:off x="323600" y="862475"/>
            <a:ext cx="42483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Hands-on 1 (Classification)</a:t>
            </a:r>
            <a:endParaRPr sz="4000"/>
          </a:p>
        </p:txBody>
      </p:sp>
      <p:sp>
        <p:nvSpPr>
          <p:cNvPr id="1230" name="Google Shape;1230;p67"/>
          <p:cNvSpPr txBox="1"/>
          <p:nvPr>
            <p:ph idx="2" type="subTitle"/>
          </p:nvPr>
        </p:nvSpPr>
        <p:spPr>
          <a:xfrm>
            <a:off x="349225" y="390925"/>
            <a:ext cx="3439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68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Elo</a:t>
            </a:r>
            <a:endParaRPr/>
          </a:p>
        </p:txBody>
      </p:sp>
      <p:sp>
        <p:nvSpPr>
          <p:cNvPr id="1236" name="Google Shape;1236;p68"/>
          <p:cNvSpPr txBox="1"/>
          <p:nvPr>
            <p:ph idx="2" type="title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237" name="Google Shape;1237;p68"/>
          <p:cNvSpPr txBox="1"/>
          <p:nvPr>
            <p:ph idx="3" type="body"/>
          </p:nvPr>
        </p:nvSpPr>
        <p:spPr>
          <a:xfrm>
            <a:off x="4662000" y="1854938"/>
            <a:ext cx="4122000" cy="16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Major Brazilian debit and credit card brand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Over 80 million issued cards</a:t>
            </a:r>
            <a:endParaRPr sz="1800"/>
          </a:p>
        </p:txBody>
      </p:sp>
      <p:pic>
        <p:nvPicPr>
          <p:cNvPr id="1238" name="Google Shape;12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325" y="1659138"/>
            <a:ext cx="20478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/>
        </p:nvSpPr>
        <p:spPr>
          <a:xfrm>
            <a:off x="-1381974" y="4358368"/>
            <a:ext cx="111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Version 1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1st tool integrating </a:t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data prep and ML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42"/>
          <p:cNvCxnSpPr/>
          <p:nvPr/>
        </p:nvCxnSpPr>
        <p:spPr>
          <a:xfrm>
            <a:off x="-589259" y="4011471"/>
            <a:ext cx="996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pasted-image.pdf" id="377" name="Google Shape;3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54975" y="3782862"/>
            <a:ext cx="847500" cy="50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8" name="Google Shape;378;p42"/>
          <p:cNvSpPr/>
          <p:nvPr/>
        </p:nvSpPr>
        <p:spPr>
          <a:xfrm>
            <a:off x="-507075" y="0"/>
            <a:ext cx="280500" cy="27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 Brief History of Dataiku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81" name="Google Shape;381;p42"/>
          <p:cNvGrpSpPr/>
          <p:nvPr/>
        </p:nvGrpSpPr>
        <p:grpSpPr>
          <a:xfrm>
            <a:off x="0" y="2624475"/>
            <a:ext cx="457256" cy="990475"/>
            <a:chOff x="-6850" y="2738525"/>
            <a:chExt cx="540300" cy="990475"/>
          </a:xfrm>
        </p:grpSpPr>
        <p:sp>
          <p:nvSpPr>
            <p:cNvPr id="382" name="Google Shape;382;p42"/>
            <p:cNvSpPr/>
            <p:nvPr/>
          </p:nvSpPr>
          <p:spPr>
            <a:xfrm>
              <a:off x="-6850" y="2738525"/>
              <a:ext cx="540300" cy="982800"/>
            </a:xfrm>
            <a:prstGeom prst="rect">
              <a:avLst/>
            </a:prstGeom>
            <a:solidFill>
              <a:srgbClr val="00B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2"/>
            <p:cNvSpPr/>
            <p:nvPr/>
          </p:nvSpPr>
          <p:spPr>
            <a:xfrm rot="-5400000">
              <a:off x="-194800" y="3142800"/>
              <a:ext cx="985800" cy="1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b="1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4" name="Google Shape;384;p42"/>
          <p:cNvSpPr txBox="1"/>
          <p:nvPr/>
        </p:nvSpPr>
        <p:spPr>
          <a:xfrm>
            <a:off x="638928" y="1245625"/>
            <a:ext cx="6372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b="1" i="0" lang="en" sz="1100" u="none" cap="none" strike="noStrike">
                <a:latin typeface="Roboto"/>
                <a:ea typeface="Roboto"/>
                <a:cs typeface="Roboto"/>
                <a:sym typeface="Roboto"/>
              </a:rPr>
              <a:t>2013</a:t>
            </a:r>
            <a:endParaRPr b="1" i="0" sz="11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5" name="Google Shape;385;p42"/>
          <p:cNvGrpSpPr/>
          <p:nvPr/>
        </p:nvGrpSpPr>
        <p:grpSpPr>
          <a:xfrm>
            <a:off x="175680" y="1590600"/>
            <a:ext cx="281520" cy="1038300"/>
            <a:chOff x="175680" y="1476300"/>
            <a:chExt cx="281520" cy="1038300"/>
          </a:xfrm>
        </p:grpSpPr>
        <p:cxnSp>
          <p:nvCxnSpPr>
            <p:cNvPr id="386" name="Google Shape;386;p42"/>
            <p:cNvCxnSpPr/>
            <p:nvPr/>
          </p:nvCxnSpPr>
          <p:spPr>
            <a:xfrm>
              <a:off x="457200" y="1485900"/>
              <a:ext cx="0" cy="1023900"/>
            </a:xfrm>
            <a:prstGeom prst="straightConnector1">
              <a:avLst/>
            </a:prstGeom>
            <a:noFill/>
            <a:ln cap="flat" cmpd="sng" w="9525">
              <a:solidFill>
                <a:srgbClr val="D1D7D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" name="Google Shape;387;p42"/>
            <p:cNvSpPr/>
            <p:nvPr/>
          </p:nvSpPr>
          <p:spPr>
            <a:xfrm rot="-5400000">
              <a:off x="-250170" y="1902150"/>
              <a:ext cx="1038300" cy="1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Roboto"/>
                  <a:ea typeface="Roboto"/>
                  <a:cs typeface="Roboto"/>
                  <a:sym typeface="Roboto"/>
                </a:rPr>
                <a:t>Company</a:t>
              </a:r>
              <a:endParaRPr b="1"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88" name="Google Shape;388;p42"/>
          <p:cNvCxnSpPr/>
          <p:nvPr/>
        </p:nvCxnSpPr>
        <p:spPr>
          <a:xfrm>
            <a:off x="69350" y="1533725"/>
            <a:ext cx="8930700" cy="0"/>
          </a:xfrm>
          <a:prstGeom prst="straightConnector1">
            <a:avLst/>
          </a:prstGeom>
          <a:noFill/>
          <a:ln cap="flat" cmpd="sng" w="19050">
            <a:solidFill>
              <a:srgbClr val="00B2A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42"/>
          <p:cNvSpPr txBox="1"/>
          <p:nvPr/>
        </p:nvSpPr>
        <p:spPr>
          <a:xfrm>
            <a:off x="1436939" y="1245625"/>
            <a:ext cx="645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b="1" i="0" lang="en" sz="1100" u="none" cap="none" strike="noStrike">
                <a:latin typeface="Roboto"/>
                <a:ea typeface="Roboto"/>
                <a:cs typeface="Roboto"/>
                <a:sym typeface="Roboto"/>
              </a:rPr>
              <a:t>201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sz="11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2263559" y="1245625"/>
            <a:ext cx="645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b="1" i="0" lang="en" sz="1100" u="none" cap="none" strike="noStrike">
                <a:latin typeface="Roboto"/>
                <a:ea typeface="Roboto"/>
                <a:cs typeface="Roboto"/>
                <a:sym typeface="Roboto"/>
              </a:rPr>
              <a:t>201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5</a:t>
            </a:r>
            <a:endParaRPr b="1" i="0" sz="11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42"/>
          <p:cNvSpPr/>
          <p:nvPr/>
        </p:nvSpPr>
        <p:spPr>
          <a:xfrm rot="-5400000">
            <a:off x="-328595" y="4114425"/>
            <a:ext cx="11904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Software</a:t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42"/>
          <p:cNvSpPr/>
          <p:nvPr/>
        </p:nvSpPr>
        <p:spPr>
          <a:xfrm>
            <a:off x="457200" y="2624225"/>
            <a:ext cx="8686800" cy="982800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473FF"/>
              </a:solidFill>
            </a:endParaRPr>
          </a:p>
        </p:txBody>
      </p:sp>
      <p:sp>
        <p:nvSpPr>
          <p:cNvPr id="393" name="Google Shape;393;p42"/>
          <p:cNvSpPr/>
          <p:nvPr/>
        </p:nvSpPr>
        <p:spPr>
          <a:xfrm>
            <a:off x="3459774" y="2799549"/>
            <a:ext cx="724500" cy="2814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r>
              <a:rPr b="1" baseline="30000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4262221" y="2799549"/>
            <a:ext cx="330300" cy="6402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/>
          <p:nvPr/>
        </p:nvSpPr>
        <p:spPr>
          <a:xfrm>
            <a:off x="5476195" y="2799574"/>
            <a:ext cx="724500" cy="2814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baseline="30000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 </a:t>
            </a: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CAB 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 Advisory Board</a:t>
            </a:r>
            <a:endParaRPr/>
          </a:p>
        </p:txBody>
      </p:sp>
      <p:sp>
        <p:nvSpPr>
          <p:cNvPr id="396" name="Google Shape;396;p42"/>
          <p:cNvSpPr/>
          <p:nvPr/>
        </p:nvSpPr>
        <p:spPr>
          <a:xfrm>
            <a:off x="2200052" y="2790199"/>
            <a:ext cx="774000" cy="6402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First 10+  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customers</a:t>
            </a:r>
            <a:endParaRPr/>
          </a:p>
        </p:txBody>
      </p:sp>
      <p:sp>
        <p:nvSpPr>
          <p:cNvPr id="397" name="Google Shape;397;p42"/>
          <p:cNvSpPr/>
          <p:nvPr/>
        </p:nvSpPr>
        <p:spPr>
          <a:xfrm>
            <a:off x="630529" y="2790199"/>
            <a:ext cx="645000" cy="6402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First customer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3459774" y="3162198"/>
            <a:ext cx="724500" cy="2814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First 100+  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customers</a:t>
            </a:r>
            <a:endParaRPr/>
          </a:p>
        </p:txBody>
      </p:sp>
      <p:sp>
        <p:nvSpPr>
          <p:cNvPr id="399" name="Google Shape;399;p42"/>
          <p:cNvSpPr/>
          <p:nvPr/>
        </p:nvSpPr>
        <p:spPr>
          <a:xfrm>
            <a:off x="4670168" y="2799549"/>
            <a:ext cx="724500" cy="2814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r>
              <a:rPr b="1" baseline="30000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  <a:endParaRPr/>
          </a:p>
        </p:txBody>
      </p:sp>
      <p:cxnSp>
        <p:nvCxnSpPr>
          <p:cNvPr id="400" name="Google Shape;400;p42"/>
          <p:cNvCxnSpPr/>
          <p:nvPr/>
        </p:nvCxnSpPr>
        <p:spPr>
          <a:xfrm>
            <a:off x="460143" y="3597045"/>
            <a:ext cx="0" cy="119550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42"/>
          <p:cNvSpPr/>
          <p:nvPr/>
        </p:nvSpPr>
        <p:spPr>
          <a:xfrm>
            <a:off x="6282188" y="2799549"/>
            <a:ext cx="724500" cy="2814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r>
              <a:rPr b="1" baseline="30000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  <a:endParaRPr/>
          </a:p>
        </p:txBody>
      </p:sp>
      <p:sp>
        <p:nvSpPr>
          <p:cNvPr id="402" name="Google Shape;402;p42"/>
          <p:cNvSpPr/>
          <p:nvPr/>
        </p:nvSpPr>
        <p:spPr>
          <a:xfrm>
            <a:off x="4670033" y="3162198"/>
            <a:ext cx="724500" cy="2814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First 500+  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customers</a:t>
            </a:r>
            <a:endParaRPr/>
          </a:p>
        </p:txBody>
      </p:sp>
      <p:sp>
        <p:nvSpPr>
          <p:cNvPr id="403" name="Google Shape;403;p42"/>
          <p:cNvSpPr/>
          <p:nvPr/>
        </p:nvSpPr>
        <p:spPr>
          <a:xfrm>
            <a:off x="5474569" y="3162198"/>
            <a:ext cx="724500" cy="2814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First 1000+  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customers</a:t>
            </a:r>
            <a:endParaRPr/>
          </a:p>
        </p:txBody>
      </p:sp>
      <p:sp>
        <p:nvSpPr>
          <p:cNvPr id="404" name="Google Shape;404;p42"/>
          <p:cNvSpPr/>
          <p:nvPr/>
        </p:nvSpPr>
        <p:spPr>
          <a:xfrm>
            <a:off x="6282301" y="3162198"/>
            <a:ext cx="724500" cy="2814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1000+  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EGG Visitors</a:t>
            </a:r>
            <a:endParaRPr sz="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5" name="Google Shape;4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240" y="3039786"/>
            <a:ext cx="237998" cy="1499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42"/>
          <p:cNvCxnSpPr/>
          <p:nvPr/>
        </p:nvCxnSpPr>
        <p:spPr>
          <a:xfrm>
            <a:off x="1433383" y="3090873"/>
            <a:ext cx="637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42"/>
          <p:cNvCxnSpPr/>
          <p:nvPr/>
        </p:nvCxnSpPr>
        <p:spPr>
          <a:xfrm>
            <a:off x="3086386" y="3116461"/>
            <a:ext cx="276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42"/>
          <p:cNvCxnSpPr/>
          <p:nvPr/>
        </p:nvCxnSpPr>
        <p:spPr>
          <a:xfrm>
            <a:off x="7084274" y="3114636"/>
            <a:ext cx="1933200" cy="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42"/>
          <p:cNvSpPr txBox="1"/>
          <p:nvPr/>
        </p:nvSpPr>
        <p:spPr>
          <a:xfrm>
            <a:off x="3078313" y="1245625"/>
            <a:ext cx="645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b="1" i="0" lang="en" sz="1100" u="none" cap="none" strike="noStrike">
                <a:latin typeface="Roboto"/>
                <a:ea typeface="Roboto"/>
                <a:cs typeface="Roboto"/>
                <a:sym typeface="Roboto"/>
              </a:rPr>
              <a:t>201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6</a:t>
            </a:r>
            <a:endParaRPr b="1" i="0" sz="11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3891317" y="1245625"/>
            <a:ext cx="645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b="1" i="0" lang="en" sz="1100" u="none" cap="none" strike="noStrike">
                <a:latin typeface="Roboto"/>
                <a:ea typeface="Roboto"/>
                <a:cs typeface="Roboto"/>
                <a:sym typeface="Roboto"/>
              </a:rPr>
              <a:t>201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7</a:t>
            </a:r>
            <a:endParaRPr b="1" i="0" sz="11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4709582" y="1245625"/>
            <a:ext cx="645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b="1" i="0" lang="en" sz="1100" u="none" cap="none" strike="noStrike">
                <a:latin typeface="Roboto"/>
                <a:ea typeface="Roboto"/>
                <a:cs typeface="Roboto"/>
                <a:sym typeface="Roboto"/>
              </a:rPr>
              <a:t>201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8</a:t>
            </a:r>
            <a:endParaRPr b="1" i="0" sz="11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5518657" y="1245625"/>
            <a:ext cx="645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b="1" i="0" lang="en" sz="1100" u="none" cap="none" strike="noStrike">
                <a:latin typeface="Roboto"/>
                <a:ea typeface="Roboto"/>
                <a:cs typeface="Roboto"/>
                <a:sym typeface="Roboto"/>
              </a:rPr>
              <a:t>201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9</a:t>
            </a:r>
            <a:endParaRPr b="1" i="0" sz="11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42"/>
          <p:cNvSpPr txBox="1"/>
          <p:nvPr/>
        </p:nvSpPr>
        <p:spPr>
          <a:xfrm>
            <a:off x="6327732" y="1245625"/>
            <a:ext cx="645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b="1" i="0" lang="en" sz="1100" u="none" cap="none" strike="noStrike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20</a:t>
            </a:r>
            <a:endParaRPr b="1" i="0" sz="11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4095273" y="1944074"/>
            <a:ext cx="1142400" cy="219900"/>
          </a:xfrm>
          <a:prstGeom prst="roundRect">
            <a:avLst>
              <a:gd fmla="val 5053" name="adj"/>
            </a:avLst>
          </a:prstGeom>
          <a:solidFill>
            <a:srgbClr val="E9EDFF"/>
          </a:solidFill>
          <a:ln cap="flat" cmpd="sng" w="9525">
            <a:solidFill>
              <a:srgbClr val="547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Office in London 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5465975" y="1944075"/>
            <a:ext cx="1707300" cy="219900"/>
          </a:xfrm>
          <a:prstGeom prst="roundRect">
            <a:avLst>
              <a:gd fmla="val 5053" name="adj"/>
            </a:avLst>
          </a:prstGeom>
          <a:solidFill>
            <a:srgbClr val="E9EDFF"/>
          </a:solidFill>
          <a:ln cap="flat" cmpd="sng" w="9525">
            <a:solidFill>
              <a:srgbClr val="547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Offices in Singapore &amp; Australia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2586706" y="1944074"/>
            <a:ext cx="813600" cy="219900"/>
          </a:xfrm>
          <a:prstGeom prst="roundRect">
            <a:avLst>
              <a:gd fmla="val 5053" name="adj"/>
            </a:avLst>
          </a:prstGeom>
          <a:solidFill>
            <a:srgbClr val="E9EDFF"/>
          </a:solidFill>
          <a:ln cap="flat" cmpd="sng" w="9525">
            <a:solidFill>
              <a:srgbClr val="547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Office in NY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42"/>
          <p:cNvSpPr/>
          <p:nvPr/>
        </p:nvSpPr>
        <p:spPr>
          <a:xfrm>
            <a:off x="1742550" y="1661175"/>
            <a:ext cx="863100" cy="219900"/>
          </a:xfrm>
          <a:prstGeom prst="roundRect">
            <a:avLst>
              <a:gd fmla="val 5053" name="adj"/>
            </a:avLst>
          </a:prstGeom>
          <a:solidFill>
            <a:srgbClr val="E0F6F4"/>
          </a:solidFill>
          <a:ln cap="flat" cmpd="sng" w="9525">
            <a:solidFill>
              <a:srgbClr val="00B2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20</a:t>
            </a:r>
            <a:r>
              <a:rPr baseline="30000" lang="en" sz="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employee</a:t>
            </a:r>
            <a:endParaRPr sz="650"/>
          </a:p>
        </p:txBody>
      </p:sp>
      <p:sp>
        <p:nvSpPr>
          <p:cNvPr id="418" name="Google Shape;418;p42"/>
          <p:cNvSpPr/>
          <p:nvPr/>
        </p:nvSpPr>
        <p:spPr>
          <a:xfrm>
            <a:off x="638928" y="1646775"/>
            <a:ext cx="643800" cy="820800"/>
          </a:xfrm>
          <a:prstGeom prst="roundRect">
            <a:avLst>
              <a:gd fmla="val 5053" name="adj"/>
            </a:avLst>
          </a:prstGeom>
          <a:solidFill>
            <a:srgbClr val="FFFFFF"/>
          </a:solidFill>
          <a:ln cap="flat" cmpd="sng" w="9525">
            <a:solidFill>
              <a:srgbClr val="D1D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42"/>
          <p:cNvPicPr preferRelativeResize="0"/>
          <p:nvPr/>
        </p:nvPicPr>
        <p:blipFill rotWithShape="1">
          <a:blip r:embed="rId5">
            <a:alphaModFix/>
          </a:blip>
          <a:srcRect b="19223" l="19223" r="19223" t="19223"/>
          <a:stretch/>
        </p:blipFill>
        <p:spPr>
          <a:xfrm>
            <a:off x="810007" y="2048762"/>
            <a:ext cx="293028" cy="3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2"/>
          <p:cNvSpPr txBox="1"/>
          <p:nvPr/>
        </p:nvSpPr>
        <p:spPr>
          <a:xfrm>
            <a:off x="633238" y="1738325"/>
            <a:ext cx="645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Dataiku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Created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1" name="Google Shape;42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4276" y="1699312"/>
            <a:ext cx="135414" cy="1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2"/>
          <p:cNvSpPr/>
          <p:nvPr/>
        </p:nvSpPr>
        <p:spPr>
          <a:xfrm>
            <a:off x="4103760" y="1661175"/>
            <a:ext cx="979200" cy="219900"/>
          </a:xfrm>
          <a:prstGeom prst="roundRect">
            <a:avLst>
              <a:gd fmla="val 5053" name="adj"/>
            </a:avLst>
          </a:prstGeom>
          <a:solidFill>
            <a:srgbClr val="E0F6F4"/>
          </a:solidFill>
          <a:ln cap="flat" cmpd="sng" w="9525">
            <a:solidFill>
              <a:srgbClr val="00B2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100</a:t>
            </a:r>
            <a:r>
              <a:rPr baseline="30000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employee</a:t>
            </a:r>
            <a:endParaRPr sz="700"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1734" y="1699312"/>
            <a:ext cx="135414" cy="1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2"/>
          <p:cNvSpPr/>
          <p:nvPr/>
        </p:nvSpPr>
        <p:spPr>
          <a:xfrm>
            <a:off x="6532525" y="1661175"/>
            <a:ext cx="943500" cy="219900"/>
          </a:xfrm>
          <a:prstGeom prst="roundRect">
            <a:avLst>
              <a:gd fmla="val 5053" name="adj"/>
            </a:avLst>
          </a:prstGeom>
          <a:solidFill>
            <a:srgbClr val="E0F6F4"/>
          </a:solidFill>
          <a:ln cap="flat" cmpd="sng" w="9525">
            <a:solidFill>
              <a:srgbClr val="00B2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65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00</a:t>
            </a:r>
            <a:r>
              <a:rPr baseline="30000" lang="en" sz="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employee</a:t>
            </a:r>
            <a:endParaRPr sz="650"/>
          </a:p>
        </p:txBody>
      </p:sp>
      <p:pic>
        <p:nvPicPr>
          <p:cNvPr id="425" name="Google Shape;42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9225" y="1699322"/>
            <a:ext cx="135414" cy="1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2"/>
          <p:cNvSpPr/>
          <p:nvPr/>
        </p:nvSpPr>
        <p:spPr>
          <a:xfrm>
            <a:off x="2204783" y="2226974"/>
            <a:ext cx="762600" cy="219900"/>
          </a:xfrm>
          <a:prstGeom prst="roundRect">
            <a:avLst>
              <a:gd fmla="val 5053" name="adj"/>
            </a:avLst>
          </a:prstGeom>
          <a:solidFill>
            <a:srgbClr val="FFE3E4"/>
          </a:solidFill>
          <a:ln cap="flat" cmpd="sng" w="9525">
            <a:solidFill>
              <a:srgbClr val="FF58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$4M raised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3459775" y="2226975"/>
            <a:ext cx="622800" cy="219900"/>
          </a:xfrm>
          <a:prstGeom prst="roundRect">
            <a:avLst>
              <a:gd fmla="val 5053" name="adj"/>
            </a:avLst>
          </a:prstGeom>
          <a:solidFill>
            <a:srgbClr val="FFE3E4"/>
          </a:solidFill>
          <a:ln cap="flat" cmpd="sng" w="9525">
            <a:solidFill>
              <a:srgbClr val="FF58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$14M Series A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4668926" y="2226974"/>
            <a:ext cx="637200" cy="219900"/>
          </a:xfrm>
          <a:prstGeom prst="roundRect">
            <a:avLst>
              <a:gd fmla="val 5053" name="adj"/>
            </a:avLst>
          </a:prstGeom>
          <a:solidFill>
            <a:srgbClr val="FFE3E4"/>
          </a:solidFill>
          <a:ln cap="flat" cmpd="sng" w="9525">
            <a:solidFill>
              <a:srgbClr val="FF58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$28M </a:t>
            </a:r>
            <a:b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Series B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5337891" y="2219524"/>
            <a:ext cx="799500" cy="219900"/>
          </a:xfrm>
          <a:prstGeom prst="roundRect">
            <a:avLst>
              <a:gd fmla="val 5053" name="adj"/>
            </a:avLst>
          </a:prstGeom>
          <a:solidFill>
            <a:srgbClr val="FFE3E4"/>
          </a:solidFill>
          <a:ln cap="flat" cmpd="sng" w="9525">
            <a:solidFill>
              <a:srgbClr val="FF58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$101M </a:t>
            </a:r>
            <a:b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Series C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4381" y="1973182"/>
            <a:ext cx="153095" cy="1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5692" y="1974523"/>
            <a:ext cx="153095" cy="1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95002" y="1974824"/>
            <a:ext cx="156920" cy="1645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42"/>
          <p:cNvCxnSpPr/>
          <p:nvPr/>
        </p:nvCxnSpPr>
        <p:spPr>
          <a:xfrm>
            <a:off x="1433383" y="2336924"/>
            <a:ext cx="6372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42"/>
          <p:cNvCxnSpPr/>
          <p:nvPr/>
        </p:nvCxnSpPr>
        <p:spPr>
          <a:xfrm>
            <a:off x="1433383" y="2049624"/>
            <a:ext cx="10569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42"/>
          <p:cNvCxnSpPr/>
          <p:nvPr/>
        </p:nvCxnSpPr>
        <p:spPr>
          <a:xfrm>
            <a:off x="1433383" y="1762325"/>
            <a:ext cx="2523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2"/>
          <p:cNvCxnSpPr/>
          <p:nvPr/>
        </p:nvCxnSpPr>
        <p:spPr>
          <a:xfrm>
            <a:off x="2679488" y="1762325"/>
            <a:ext cx="1342800" cy="360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2"/>
          <p:cNvCxnSpPr/>
          <p:nvPr/>
        </p:nvCxnSpPr>
        <p:spPr>
          <a:xfrm>
            <a:off x="3501111" y="2048024"/>
            <a:ext cx="532800" cy="600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42"/>
          <p:cNvCxnSpPr/>
          <p:nvPr/>
        </p:nvCxnSpPr>
        <p:spPr>
          <a:xfrm>
            <a:off x="3040818" y="2336924"/>
            <a:ext cx="3591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2"/>
          <p:cNvCxnSpPr/>
          <p:nvPr/>
        </p:nvCxnSpPr>
        <p:spPr>
          <a:xfrm>
            <a:off x="4213029" y="2336924"/>
            <a:ext cx="3591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2"/>
          <p:cNvCxnSpPr/>
          <p:nvPr/>
        </p:nvCxnSpPr>
        <p:spPr>
          <a:xfrm flipH="1" rot="10800000">
            <a:off x="5146489" y="1758725"/>
            <a:ext cx="1306800" cy="360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42"/>
          <p:cNvCxnSpPr/>
          <p:nvPr/>
        </p:nvCxnSpPr>
        <p:spPr>
          <a:xfrm flipH="1" rot="10800000">
            <a:off x="7548410" y="1758725"/>
            <a:ext cx="338400" cy="360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42"/>
          <p:cNvCxnSpPr/>
          <p:nvPr/>
        </p:nvCxnSpPr>
        <p:spPr>
          <a:xfrm>
            <a:off x="7249568" y="2049624"/>
            <a:ext cx="1771200" cy="480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42"/>
          <p:cNvCxnSpPr/>
          <p:nvPr/>
        </p:nvCxnSpPr>
        <p:spPr>
          <a:xfrm>
            <a:off x="3227718" y="4011469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42"/>
          <p:cNvSpPr txBox="1"/>
          <p:nvPr/>
        </p:nvSpPr>
        <p:spPr>
          <a:xfrm>
            <a:off x="584633" y="4355850"/>
            <a:ext cx="681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Version 3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Scenarios, automation and version control</a:t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t/>
            </a:r>
            <a:endParaRPr sz="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42"/>
          <p:cNvSpPr txBox="1"/>
          <p:nvPr/>
        </p:nvSpPr>
        <p:spPr>
          <a:xfrm>
            <a:off x="1339416" y="4355850"/>
            <a:ext cx="100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Version 4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Advanced scalability, </a:t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cloud support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42"/>
          <p:cNvSpPr txBox="1"/>
          <p:nvPr/>
        </p:nvSpPr>
        <p:spPr>
          <a:xfrm>
            <a:off x="2388999" y="4344697"/>
            <a:ext cx="826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Version 5</a:t>
            </a:r>
            <a:br>
              <a:rPr b="1"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600">
                <a:latin typeface="Roboto"/>
                <a:ea typeface="Roboto"/>
                <a:cs typeface="Roboto"/>
                <a:sym typeface="Roboto"/>
              </a:rPr>
              <a:t>Deep learning, </a:t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Containerization, </a:t>
            </a:r>
            <a:br>
              <a:rPr lang="en" sz="600">
                <a:latin typeface="Roboto"/>
                <a:ea typeface="Roboto"/>
                <a:cs typeface="Roboto"/>
                <a:sym typeface="Roboto"/>
              </a:rPr>
            </a:br>
            <a:r>
              <a:rPr lang="en" sz="600">
                <a:latin typeface="Roboto"/>
                <a:ea typeface="Roboto"/>
                <a:cs typeface="Roboto"/>
                <a:sym typeface="Roboto"/>
              </a:rPr>
              <a:t>Project wikis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3255100" y="4349550"/>
            <a:ext cx="943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Version 6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Enterprise Scale Elastic </a:t>
            </a:r>
            <a:br>
              <a:rPr lang="en" sz="600">
                <a:latin typeface="Roboto"/>
                <a:ea typeface="Roboto"/>
                <a:cs typeface="Roboto"/>
                <a:sym typeface="Roboto"/>
              </a:rPr>
            </a:br>
            <a:r>
              <a:rPr lang="en" sz="600">
                <a:latin typeface="Roboto"/>
                <a:ea typeface="Roboto"/>
                <a:cs typeface="Roboto"/>
                <a:sym typeface="Roboto"/>
              </a:rPr>
              <a:t>AI with Kubernetes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42"/>
          <p:cNvSpPr txBox="1"/>
          <p:nvPr/>
        </p:nvSpPr>
        <p:spPr>
          <a:xfrm>
            <a:off x="4143343" y="4345623"/>
            <a:ext cx="9816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Version 7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Explainable AI and</a:t>
            </a:r>
            <a:endParaRPr sz="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Advanced Visual </a:t>
            </a:r>
            <a:b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Statistics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4658523" y="3786963"/>
            <a:ext cx="276000" cy="44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DB3AE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2100">
              <a:solidFill>
                <a:srgbClr val="1DB3AE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0" name="Google Shape;450;p42"/>
          <p:cNvSpPr txBox="1"/>
          <p:nvPr/>
        </p:nvSpPr>
        <p:spPr>
          <a:xfrm>
            <a:off x="5007600" y="4344700"/>
            <a:ext cx="9792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Version 8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solidFill>
                  <a:srgbClr val="1D1C1D"/>
                </a:solidFill>
              </a:rPr>
              <a:t>Applications-as-Recipes, </a:t>
            </a:r>
            <a:br>
              <a:rPr lang="en" sz="600">
                <a:solidFill>
                  <a:srgbClr val="1D1C1D"/>
                </a:solidFill>
              </a:rPr>
            </a:br>
            <a:r>
              <a:rPr lang="en" sz="600">
                <a:solidFill>
                  <a:srgbClr val="1D1C1D"/>
                </a:solidFill>
              </a:rPr>
              <a:t>Flow Zones, Model Doc Gen</a:t>
            </a:r>
            <a:endParaRPr sz="600">
              <a:solidFill>
                <a:srgbClr val="1D1C1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t/>
            </a:r>
            <a:endParaRPr sz="600">
              <a:solidFill>
                <a:srgbClr val="1D1C1D"/>
              </a:solidFill>
            </a:endParaRPr>
          </a:p>
        </p:txBody>
      </p:sp>
      <p:cxnSp>
        <p:nvCxnSpPr>
          <p:cNvPr id="451" name="Google Shape;451;p42"/>
          <p:cNvCxnSpPr/>
          <p:nvPr/>
        </p:nvCxnSpPr>
        <p:spPr>
          <a:xfrm>
            <a:off x="2294792" y="4011469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42"/>
          <p:cNvCxnSpPr/>
          <p:nvPr/>
        </p:nvCxnSpPr>
        <p:spPr>
          <a:xfrm>
            <a:off x="1340468" y="4011469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3" name="Google Shape;45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02800" y="3760525"/>
            <a:ext cx="825330" cy="5390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4" name="Google Shape;454;p42"/>
          <p:cNvPicPr preferRelativeResize="0"/>
          <p:nvPr/>
        </p:nvPicPr>
        <p:blipFill rotWithShape="1">
          <a:blip r:embed="rId11">
            <a:alphaModFix/>
          </a:blip>
          <a:srcRect b="0" l="0" r="35086" t="0"/>
          <a:stretch/>
        </p:blipFill>
        <p:spPr>
          <a:xfrm>
            <a:off x="561790" y="3760525"/>
            <a:ext cx="741299" cy="4998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5" name="Google Shape;455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67817" y="3760525"/>
            <a:ext cx="799476" cy="5116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6" name="Google Shape;456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12264" y="3760525"/>
            <a:ext cx="799484" cy="52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7" name="Google Shape;457;p42"/>
          <p:cNvPicPr preferRelativeResize="0"/>
          <p:nvPr/>
        </p:nvPicPr>
        <p:blipFill rotWithShape="1">
          <a:blip r:embed="rId14">
            <a:alphaModFix/>
          </a:blip>
          <a:srcRect b="0" l="22594" r="0" t="0"/>
          <a:stretch/>
        </p:blipFill>
        <p:spPr>
          <a:xfrm>
            <a:off x="3325550" y="3760525"/>
            <a:ext cx="825298" cy="5220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8" name="Google Shape;458;p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68320" y="3760525"/>
            <a:ext cx="741300" cy="5143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9" name="Google Shape;459;p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15347" y="3760525"/>
            <a:ext cx="799501" cy="5636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60" name="Google Shape;460;p42"/>
          <p:cNvCxnSpPr/>
          <p:nvPr/>
        </p:nvCxnSpPr>
        <p:spPr>
          <a:xfrm>
            <a:off x="4164733" y="4011469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1" name="Google Shape;461;p4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568" y="3760525"/>
            <a:ext cx="862980" cy="522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2" name="Google Shape;462;p42"/>
          <p:cNvSpPr txBox="1"/>
          <p:nvPr/>
        </p:nvSpPr>
        <p:spPr>
          <a:xfrm>
            <a:off x="6017475" y="4344697"/>
            <a:ext cx="943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Version 9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solidFill>
                  <a:srgbClr val="1D1C1D"/>
                </a:solidFill>
              </a:rPr>
              <a:t>ML Diagnostics, Model Assertions, What-If Analysis, Fuzzy Join </a:t>
            </a:r>
            <a:endParaRPr sz="600">
              <a:solidFill>
                <a:srgbClr val="1D1C1D"/>
              </a:solidFill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7224780" y="1245625"/>
            <a:ext cx="645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b="1" i="0" lang="en" sz="1100" u="none" cap="none" strike="noStrike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21</a:t>
            </a:r>
            <a:endParaRPr b="1" i="0" sz="11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6927274" y="2218174"/>
            <a:ext cx="724500" cy="220200"/>
          </a:xfrm>
          <a:prstGeom prst="roundRect">
            <a:avLst>
              <a:gd fmla="val 5053" name="adj"/>
            </a:avLst>
          </a:prstGeom>
          <a:solidFill>
            <a:srgbClr val="FFE3E4"/>
          </a:solidFill>
          <a:ln cap="flat" cmpd="sng" w="9525">
            <a:solidFill>
              <a:srgbClr val="FF58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$400M </a:t>
            </a:r>
            <a:b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Series E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7696000" y="2218175"/>
            <a:ext cx="622800" cy="219900"/>
          </a:xfrm>
          <a:prstGeom prst="roundRect">
            <a:avLst>
              <a:gd fmla="val 5053" name="adj"/>
            </a:avLst>
          </a:prstGeom>
          <a:solidFill>
            <a:srgbClr val="FFE3E4"/>
          </a:solidFill>
          <a:ln cap="flat" cmpd="sng" w="9525">
            <a:solidFill>
              <a:srgbClr val="FF58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$4.6B Valuation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6153785" y="2214449"/>
            <a:ext cx="741600" cy="223800"/>
          </a:xfrm>
          <a:prstGeom prst="roundRect">
            <a:avLst>
              <a:gd fmla="val 5053" name="adj"/>
            </a:avLst>
          </a:prstGeom>
          <a:solidFill>
            <a:srgbClr val="FFE3E4"/>
          </a:solidFill>
          <a:ln cap="flat" cmpd="sng" w="9525">
            <a:solidFill>
              <a:srgbClr val="FF58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$100M </a:t>
            </a:r>
            <a:b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Series D</a:t>
            </a:r>
            <a:endParaRPr b="1" sz="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7985050" y="1676400"/>
            <a:ext cx="1009800" cy="219900"/>
          </a:xfrm>
          <a:prstGeom prst="roundRect">
            <a:avLst>
              <a:gd fmla="val 5053" name="adj"/>
            </a:avLst>
          </a:prstGeom>
          <a:solidFill>
            <a:srgbClr val="E0F6F4"/>
          </a:solidFill>
          <a:ln cap="flat" cmpd="sng" w="9525">
            <a:solidFill>
              <a:srgbClr val="00B2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650">
                <a:latin typeface="Roboto"/>
                <a:ea typeface="Roboto"/>
                <a:cs typeface="Roboto"/>
                <a:sym typeface="Roboto"/>
              </a:rPr>
              <a:t>1000</a:t>
            </a:r>
            <a:r>
              <a:rPr baseline="30000" lang="en" sz="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employee</a:t>
            </a:r>
            <a:endParaRPr sz="650"/>
          </a:p>
        </p:txBody>
      </p:sp>
      <p:pic>
        <p:nvPicPr>
          <p:cNvPr id="468" name="Google Shape;46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2320" y="1714547"/>
            <a:ext cx="135414" cy="14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42"/>
          <p:cNvCxnSpPr/>
          <p:nvPr/>
        </p:nvCxnSpPr>
        <p:spPr>
          <a:xfrm>
            <a:off x="459025" y="2624725"/>
            <a:ext cx="0" cy="97980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42"/>
          <p:cNvSpPr txBox="1"/>
          <p:nvPr/>
        </p:nvSpPr>
        <p:spPr>
          <a:xfrm>
            <a:off x="8121830" y="1245625"/>
            <a:ext cx="645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2022</a:t>
            </a:r>
            <a:endParaRPr b="1" i="0" sz="11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1" name="Google Shape;471;p42"/>
          <p:cNvCxnSpPr/>
          <p:nvPr/>
        </p:nvCxnSpPr>
        <p:spPr>
          <a:xfrm flipH="1" rot="10800000">
            <a:off x="8429985" y="2338512"/>
            <a:ext cx="590400" cy="360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42"/>
          <p:cNvCxnSpPr/>
          <p:nvPr/>
        </p:nvCxnSpPr>
        <p:spPr>
          <a:xfrm>
            <a:off x="5019908" y="4011469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42"/>
          <p:cNvCxnSpPr/>
          <p:nvPr/>
        </p:nvCxnSpPr>
        <p:spPr>
          <a:xfrm>
            <a:off x="5925821" y="4011469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42"/>
          <p:cNvCxnSpPr/>
          <p:nvPr/>
        </p:nvCxnSpPr>
        <p:spPr>
          <a:xfrm>
            <a:off x="6916421" y="4011469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42"/>
          <p:cNvSpPr txBox="1"/>
          <p:nvPr/>
        </p:nvSpPr>
        <p:spPr>
          <a:xfrm>
            <a:off x="6967200" y="4343435"/>
            <a:ext cx="943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Version 10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solidFill>
                  <a:srgbClr val="1D1C1D"/>
                </a:solidFill>
              </a:rPr>
              <a:t>Model Evaluation &amp; Comparison, What-if accelerators, Geo join, DeepHub</a:t>
            </a:r>
            <a:endParaRPr sz="600">
              <a:solidFill>
                <a:srgbClr val="1D1C1D"/>
              </a:solidFill>
            </a:endParaRPr>
          </a:p>
        </p:txBody>
      </p:sp>
      <p:pic>
        <p:nvPicPr>
          <p:cNvPr id="476" name="Google Shape;476;p4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30512" y="3760525"/>
            <a:ext cx="825325" cy="5035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77" name="Google Shape;477;p42"/>
          <p:cNvCxnSpPr/>
          <p:nvPr/>
        </p:nvCxnSpPr>
        <p:spPr>
          <a:xfrm>
            <a:off x="7911496" y="4032894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D1D7D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42"/>
          <p:cNvSpPr txBox="1"/>
          <p:nvPr/>
        </p:nvSpPr>
        <p:spPr>
          <a:xfrm>
            <a:off x="7916925" y="4334960"/>
            <a:ext cx="943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Version 11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en" sz="600">
                <a:solidFill>
                  <a:srgbClr val="1D1C1D"/>
                </a:solidFill>
              </a:rPr>
              <a:t>Visual Time Series, Code Studio, Outcome Optimization, Experiment Tracking</a:t>
            </a:r>
            <a:endParaRPr sz="600"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9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Elo</a:t>
            </a:r>
            <a:endParaRPr/>
          </a:p>
        </p:txBody>
      </p:sp>
      <p:sp>
        <p:nvSpPr>
          <p:cNvPr id="1244" name="Google Shape;1244;p69"/>
          <p:cNvSpPr txBox="1"/>
          <p:nvPr>
            <p:ph idx="2" type="title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245" name="Google Shape;1245;p69"/>
          <p:cNvSpPr txBox="1"/>
          <p:nvPr>
            <p:ph idx="3" type="body"/>
          </p:nvPr>
        </p:nvSpPr>
        <p:spPr>
          <a:xfrm>
            <a:off x="4662000" y="1982537"/>
            <a:ext cx="4122000" cy="21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Credit Card Transactions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January 2017 - April 2018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Cardholder Data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Merchant Data</a:t>
            </a:r>
            <a:endParaRPr sz="1800"/>
          </a:p>
        </p:txBody>
      </p:sp>
      <p:pic>
        <p:nvPicPr>
          <p:cNvPr id="1246" name="Google Shape;12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325" y="1659138"/>
            <a:ext cx="20478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0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Elo</a:t>
            </a:r>
            <a:endParaRPr/>
          </a:p>
        </p:txBody>
      </p:sp>
      <p:sp>
        <p:nvSpPr>
          <p:cNvPr id="1252" name="Google Shape;1252;p70"/>
          <p:cNvSpPr txBox="1"/>
          <p:nvPr>
            <p:ph idx="2" type="title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Steps</a:t>
            </a:r>
            <a:endParaRPr/>
          </a:p>
        </p:txBody>
      </p:sp>
      <p:sp>
        <p:nvSpPr>
          <p:cNvPr id="1253" name="Google Shape;1253;p70"/>
          <p:cNvSpPr txBox="1"/>
          <p:nvPr>
            <p:ph idx="3" type="body"/>
          </p:nvPr>
        </p:nvSpPr>
        <p:spPr>
          <a:xfrm>
            <a:off x="4662000" y="1982537"/>
            <a:ext cx="4122000" cy="21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Understand trends of fraudulent (and legitimate) transactions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Statistical analysis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Visualizations</a:t>
            </a:r>
            <a:endParaRPr sz="1800"/>
          </a:p>
        </p:txBody>
      </p:sp>
      <p:pic>
        <p:nvPicPr>
          <p:cNvPr id="1254" name="Google Shape;125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325" y="1659138"/>
            <a:ext cx="20478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1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project</a:t>
            </a:r>
            <a:endParaRPr/>
          </a:p>
        </p:txBody>
      </p:sp>
      <p:pic>
        <p:nvPicPr>
          <p:cNvPr id="1260" name="Google Shape;1260;p71"/>
          <p:cNvPicPr preferRelativeResize="0"/>
          <p:nvPr/>
        </p:nvPicPr>
        <p:blipFill rotWithShape="1">
          <a:blip r:embed="rId3">
            <a:alphaModFix/>
          </a:blip>
          <a:srcRect b="0" l="58602" r="0" t="0"/>
          <a:stretch/>
        </p:blipFill>
        <p:spPr>
          <a:xfrm>
            <a:off x="257225" y="1322250"/>
            <a:ext cx="2891150" cy="27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275" y="2072600"/>
            <a:ext cx="4267000" cy="24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71"/>
          <p:cNvSpPr txBox="1"/>
          <p:nvPr/>
        </p:nvSpPr>
        <p:spPr>
          <a:xfrm>
            <a:off x="3993775" y="1417575"/>
            <a:ext cx="46620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Name your project “Credit Card Fraud” + your name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2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Overview: Import 3 Datasets </a:t>
            </a:r>
            <a:endParaRPr/>
          </a:p>
        </p:txBody>
      </p:sp>
      <p:sp>
        <p:nvSpPr>
          <p:cNvPr id="1268" name="Google Shape;1268;p72"/>
          <p:cNvSpPr txBox="1"/>
          <p:nvPr>
            <p:ph idx="1" type="body"/>
          </p:nvPr>
        </p:nvSpPr>
        <p:spPr>
          <a:xfrm>
            <a:off x="393600" y="1094000"/>
            <a:ext cx="8176800" cy="3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Download here 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https://dl.dataiku.com/#/?id=zS9LdHdiW93VslNE</a:t>
            </a:r>
            <a:endParaRPr sz="17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transactions</a:t>
            </a:r>
            <a:endParaRPr sz="2200">
              <a:solidFill>
                <a:srgbClr val="20A59E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05435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 sz="2200"/>
              <a:t>consumer credit card transactions</a:t>
            </a:r>
            <a:endParaRPr sz="2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cardholder_info</a:t>
            </a:r>
            <a:endParaRPr sz="2200">
              <a:solidFill>
                <a:srgbClr val="20A59E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0543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00"/>
              <a:t>credit score for each cardholder</a:t>
            </a:r>
            <a:endParaRPr sz="2200"/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merchant_info</a:t>
            </a:r>
            <a:endParaRPr sz="2200">
              <a:solidFill>
                <a:srgbClr val="20A59E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05435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 sz="2200"/>
              <a:t>Lookup table for merchants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3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</a:t>
            </a:r>
            <a:r>
              <a:rPr lang="en"/>
              <a:t>transaction</a:t>
            </a:r>
            <a:r>
              <a:rPr lang="en"/>
              <a:t>_2017 data</a:t>
            </a:r>
            <a:endParaRPr/>
          </a:p>
        </p:txBody>
      </p:sp>
      <p:sp>
        <p:nvSpPr>
          <p:cNvPr id="1274" name="Google Shape;1274;p73"/>
          <p:cNvSpPr txBox="1"/>
          <p:nvPr/>
        </p:nvSpPr>
        <p:spPr>
          <a:xfrm>
            <a:off x="830550" y="4437700"/>
            <a:ext cx="7302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row is a transaction. The a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uthorized_flag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shows whether it was approved or not.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75" name="Google Shape;12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88" y="1369300"/>
            <a:ext cx="8724024" cy="22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4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attributes</a:t>
            </a:r>
            <a:endParaRPr/>
          </a:p>
        </p:txBody>
      </p:sp>
      <p:sp>
        <p:nvSpPr>
          <p:cNvPr id="1281" name="Google Shape;1281;p74"/>
          <p:cNvSpPr txBox="1"/>
          <p:nvPr/>
        </p:nvSpPr>
        <p:spPr>
          <a:xfrm>
            <a:off x="830550" y="4525925"/>
            <a:ext cx="7302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can see information about each column and its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82" name="Google Shape;12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0" y="966150"/>
            <a:ext cx="4399931" cy="3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4"/>
          <p:cNvSpPr txBox="1"/>
          <p:nvPr/>
        </p:nvSpPr>
        <p:spPr>
          <a:xfrm>
            <a:off x="4813325" y="1502650"/>
            <a:ext cx="1708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 name</a:t>
            </a:r>
            <a:endParaRPr b="1">
              <a:solidFill>
                <a:srgbClr val="99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84" name="Google Shape;1284;p74"/>
          <p:cNvSpPr txBox="1"/>
          <p:nvPr/>
        </p:nvSpPr>
        <p:spPr>
          <a:xfrm>
            <a:off x="4916325" y="2239650"/>
            <a:ext cx="321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Schema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the storage type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ex. string, int, double, array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85" name="Google Shape;1285;p74"/>
          <p:cNvSpPr txBox="1"/>
          <p:nvPr/>
        </p:nvSpPr>
        <p:spPr>
          <a:xfrm>
            <a:off x="4916325" y="3246900"/>
            <a:ext cx="40155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Meaning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the “human readable” meaning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ex. text, integer, IP address, gender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5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291" name="Google Shape;1291;p75"/>
          <p:cNvSpPr txBox="1"/>
          <p:nvPr>
            <p:ph idx="2" type="title"/>
          </p:nvPr>
        </p:nvSpPr>
        <p:spPr>
          <a:xfrm>
            <a:off x="1182575" y="1117350"/>
            <a:ext cx="6684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the highest individual purchase amount?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percentage of transactions are unauthorized (fraudulent)?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76"/>
          <p:cNvSpPr txBox="1"/>
          <p:nvPr>
            <p:ph type="title"/>
          </p:nvPr>
        </p:nvSpPr>
        <p:spPr>
          <a:xfrm>
            <a:off x="1095675" y="898900"/>
            <a:ext cx="19179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Stack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7" name="Google Shape;1297;p76"/>
          <p:cNvSpPr txBox="1"/>
          <p:nvPr>
            <p:ph idx="4294967295" type="body"/>
          </p:nvPr>
        </p:nvSpPr>
        <p:spPr>
          <a:xfrm>
            <a:off x="3933275" y="1820725"/>
            <a:ext cx="4850700" cy="25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Merge two or more datasets into one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Equivalent to a “union all” SQL statement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Good for datasets with substantially the same columns/schema</a:t>
            </a:r>
            <a:endParaRPr sz="1800"/>
          </a:p>
        </p:txBody>
      </p:sp>
      <p:pic>
        <p:nvPicPr>
          <p:cNvPr id="1298" name="Google Shape;12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934" y="1620700"/>
            <a:ext cx="2289400" cy="2289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77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Datasets</a:t>
            </a:r>
            <a:endParaRPr/>
          </a:p>
        </p:txBody>
      </p:sp>
      <p:pic>
        <p:nvPicPr>
          <p:cNvPr id="1304" name="Google Shape;13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50" y="1950075"/>
            <a:ext cx="4389549" cy="218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77"/>
          <p:cNvSpPr txBox="1"/>
          <p:nvPr>
            <p:ph idx="2" type="title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the transactions datasets together</a:t>
            </a:r>
            <a:endParaRPr/>
          </a:p>
        </p:txBody>
      </p:sp>
      <p:pic>
        <p:nvPicPr>
          <p:cNvPr id="1306" name="Google Shape;130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52" y="1417288"/>
            <a:ext cx="4052298" cy="32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7"/>
          <p:cNvSpPr/>
          <p:nvPr/>
        </p:nvSpPr>
        <p:spPr>
          <a:xfrm>
            <a:off x="6930625" y="2521925"/>
            <a:ext cx="1769400" cy="4653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78"/>
          <p:cNvSpPr txBox="1"/>
          <p:nvPr>
            <p:ph type="title"/>
          </p:nvPr>
        </p:nvSpPr>
        <p:spPr>
          <a:xfrm>
            <a:off x="1095675" y="898900"/>
            <a:ext cx="19179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Join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3" name="Google Shape;1313;p78"/>
          <p:cNvSpPr txBox="1"/>
          <p:nvPr>
            <p:ph idx="3" type="body"/>
          </p:nvPr>
        </p:nvSpPr>
        <p:spPr>
          <a:xfrm>
            <a:off x="3933275" y="1820725"/>
            <a:ext cx="4850700" cy="25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Join two or more datasets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 inner joins, left outer joins, full outer joins, right joins, etc.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Define join conditions using the UI or SQL</a:t>
            </a:r>
            <a:endParaRPr sz="1800"/>
          </a:p>
        </p:txBody>
      </p:sp>
      <p:pic>
        <p:nvPicPr>
          <p:cNvPr id="1314" name="Google Shape;13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925" y="1587450"/>
            <a:ext cx="2289400" cy="22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"/>
          <p:cNvSpPr txBox="1"/>
          <p:nvPr>
            <p:ph type="title"/>
          </p:nvPr>
        </p:nvSpPr>
        <p:spPr>
          <a:xfrm>
            <a:off x="171975" y="225522"/>
            <a:ext cx="8009700" cy="3126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Software</a:t>
            </a:r>
            <a:endParaRPr/>
          </a:p>
        </p:txBody>
      </p:sp>
      <p:pic>
        <p:nvPicPr>
          <p:cNvPr id="484" name="Google Shape;4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275"/>
            <a:ext cx="8839201" cy="32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79"/>
          <p:cNvSpPr txBox="1"/>
          <p:nvPr>
            <p:ph type="title"/>
          </p:nvPr>
        </p:nvSpPr>
        <p:spPr>
          <a:xfrm>
            <a:off x="360000" y="445025"/>
            <a:ext cx="5899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the transactions dataset with the other two datasets</a:t>
            </a:r>
            <a:endParaRPr/>
          </a:p>
        </p:txBody>
      </p:sp>
      <p:sp>
        <p:nvSpPr>
          <p:cNvPr id="1320" name="Google Shape;1320;p79"/>
          <p:cNvSpPr txBox="1"/>
          <p:nvPr>
            <p:ph idx="2" type="title"/>
          </p:nvPr>
        </p:nvSpPr>
        <p:spPr>
          <a:xfrm>
            <a:off x="1072350" y="1308075"/>
            <a:ext cx="7179300" cy="31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LEFT JOIN </a:t>
            </a:r>
            <a:r>
              <a:rPr lang="en">
                <a:solidFill>
                  <a:srgbClr val="20A59E"/>
                </a:solidFill>
              </a:rPr>
              <a:t>transactions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dataset with </a:t>
            </a:r>
            <a:r>
              <a:rPr lang="en">
                <a:solidFill>
                  <a:srgbClr val="20A59E"/>
                </a:solidFill>
              </a:rPr>
              <a:t>cardholder_info</a:t>
            </a:r>
            <a:r>
              <a:rPr lang="en">
                <a:solidFill>
                  <a:schemeClr val="dk1"/>
                </a:solidFill>
              </a:rPr>
              <a:t> dataset ON ‘</a:t>
            </a:r>
            <a:r>
              <a:rPr lang="en">
                <a:solidFill>
                  <a:srgbClr val="25AFAB"/>
                </a:solidFill>
              </a:rPr>
              <a:t>card_id</a:t>
            </a:r>
            <a:r>
              <a:rPr lang="en">
                <a:solidFill>
                  <a:schemeClr val="dk1"/>
                </a:solidFill>
              </a:rPr>
              <a:t>’ = ‘</a:t>
            </a:r>
            <a:r>
              <a:rPr lang="en">
                <a:solidFill>
                  <a:srgbClr val="25AFAB"/>
                </a:solidFill>
              </a:rPr>
              <a:t>internal_card_mapping</a:t>
            </a:r>
            <a:r>
              <a:rPr lang="en">
                <a:solidFill>
                  <a:schemeClr val="dk1"/>
                </a:solidFill>
              </a:rPr>
              <a:t>’</a:t>
            </a:r>
            <a:endParaRPr>
              <a:solidFill>
                <a:srgbClr val="25AFA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LEFT JOIN </a:t>
            </a:r>
            <a:r>
              <a:rPr lang="en">
                <a:solidFill>
                  <a:srgbClr val="20A59E"/>
                </a:solidFill>
              </a:rPr>
              <a:t>transactions</a:t>
            </a:r>
            <a:r>
              <a:rPr lang="en">
                <a:solidFill>
                  <a:schemeClr val="dk1"/>
                </a:solidFill>
              </a:rPr>
              <a:t> dataset with </a:t>
            </a:r>
            <a:r>
              <a:rPr lang="en">
                <a:solidFill>
                  <a:srgbClr val="20A59E"/>
                </a:solidFill>
              </a:rPr>
              <a:t>merchant_info</a:t>
            </a:r>
            <a:r>
              <a:rPr lang="en">
                <a:solidFill>
                  <a:schemeClr val="dk1"/>
                </a:solidFill>
              </a:rPr>
              <a:t> dataset ON ‘</a:t>
            </a:r>
            <a:r>
              <a:rPr lang="en">
                <a:solidFill>
                  <a:srgbClr val="25AFAB"/>
                </a:solidFill>
              </a:rPr>
              <a:t>merchant_id</a:t>
            </a:r>
            <a:r>
              <a:rPr lang="en">
                <a:solidFill>
                  <a:schemeClr val="dk1"/>
                </a:solidFill>
              </a:rPr>
              <a:t>’</a:t>
            </a:r>
            <a:r>
              <a:rPr i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and</a:t>
            </a:r>
            <a:r>
              <a:rPr i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‘</a:t>
            </a:r>
            <a:r>
              <a:rPr lang="en">
                <a:solidFill>
                  <a:srgbClr val="25AFAB"/>
                </a:solidFill>
              </a:rPr>
              <a:t>merchant_category_id</a:t>
            </a:r>
            <a:r>
              <a:rPr lang="en">
                <a:solidFill>
                  <a:schemeClr val="dk1"/>
                </a:solidFill>
              </a:rPr>
              <a:t>’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ADD PREFIXES “</a:t>
            </a:r>
            <a:r>
              <a:rPr lang="en">
                <a:solidFill>
                  <a:srgbClr val="20A59E"/>
                </a:solidFill>
              </a:rPr>
              <a:t>card</a:t>
            </a:r>
            <a:r>
              <a:rPr lang="en">
                <a:solidFill>
                  <a:schemeClr val="dk1"/>
                </a:solidFill>
              </a:rPr>
              <a:t>” and</a:t>
            </a:r>
            <a:r>
              <a:rPr i="1" lang="en">
                <a:solidFill>
                  <a:schemeClr val="dk1"/>
                </a:solidFill>
              </a:rPr>
              <a:t> “</a:t>
            </a:r>
            <a:r>
              <a:rPr lang="en">
                <a:solidFill>
                  <a:srgbClr val="20A59E"/>
                </a:solidFill>
              </a:rPr>
              <a:t>merchant</a:t>
            </a:r>
            <a:r>
              <a:rPr lang="en">
                <a:solidFill>
                  <a:schemeClr val="dk1"/>
                </a:solidFill>
              </a:rPr>
              <a:t>” to columns from the two datasets respectively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Do this all in ONE </a:t>
            </a:r>
            <a:r>
              <a:rPr lang="en">
                <a:solidFill>
                  <a:srgbClr val="9900FF"/>
                </a:solidFill>
              </a:rPr>
              <a:t>Join</a:t>
            </a:r>
            <a:r>
              <a:rPr lang="en">
                <a:solidFill>
                  <a:schemeClr val="dk1"/>
                </a:solidFill>
              </a:rPr>
              <a:t> recipe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80"/>
          <p:cNvSpPr txBox="1"/>
          <p:nvPr>
            <p:ph type="title"/>
          </p:nvPr>
        </p:nvSpPr>
        <p:spPr>
          <a:xfrm>
            <a:off x="360000" y="445025"/>
            <a:ext cx="5899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JOIN </a:t>
            </a:r>
            <a:r>
              <a:rPr lang="en">
                <a:solidFill>
                  <a:srgbClr val="20A59E"/>
                </a:solidFill>
              </a:rPr>
              <a:t>transactions</a:t>
            </a:r>
            <a:r>
              <a:rPr lang="en"/>
              <a:t> with </a:t>
            </a:r>
            <a:r>
              <a:rPr lang="en">
                <a:solidFill>
                  <a:srgbClr val="20A59E"/>
                </a:solidFill>
              </a:rPr>
              <a:t>cardholder_info</a:t>
            </a:r>
            <a:endParaRPr>
              <a:solidFill>
                <a:srgbClr val="20A59E"/>
              </a:solidFill>
            </a:endParaRPr>
          </a:p>
        </p:txBody>
      </p:sp>
      <p:sp>
        <p:nvSpPr>
          <p:cNvPr id="1326" name="Google Shape;1326;p80"/>
          <p:cNvSpPr txBox="1"/>
          <p:nvPr>
            <p:ph idx="2" type="title"/>
          </p:nvPr>
        </p:nvSpPr>
        <p:spPr>
          <a:xfrm>
            <a:off x="1216475" y="3981125"/>
            <a:ext cx="7723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Sometimes DSS guesses the wrong desired join columns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Click the </a:t>
            </a:r>
            <a:r>
              <a:rPr lang="en">
                <a:solidFill>
                  <a:srgbClr val="9900FF"/>
                </a:solidFill>
              </a:rPr>
              <a:t>equals</a:t>
            </a:r>
            <a:r>
              <a:rPr lang="en">
                <a:solidFill>
                  <a:schemeClr val="dk1"/>
                </a:solidFill>
              </a:rPr>
              <a:t> sign to change the join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27" name="Google Shape;13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4225"/>
            <a:ext cx="8839203" cy="188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81"/>
          <p:cNvSpPr txBox="1"/>
          <p:nvPr>
            <p:ph idx="2" type="title"/>
          </p:nvPr>
        </p:nvSpPr>
        <p:spPr>
          <a:xfrm>
            <a:off x="268800" y="3075600"/>
            <a:ext cx="45102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Change the columns to join on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‘</a:t>
            </a:r>
            <a:r>
              <a:rPr lang="en">
                <a:solidFill>
                  <a:srgbClr val="25AFAB"/>
                </a:solidFill>
              </a:rPr>
              <a:t>card_id</a:t>
            </a:r>
            <a:r>
              <a:rPr lang="en">
                <a:solidFill>
                  <a:schemeClr val="dk1"/>
                </a:solidFill>
              </a:rPr>
              <a:t>’ = ‘</a:t>
            </a:r>
            <a:r>
              <a:rPr lang="en">
                <a:solidFill>
                  <a:srgbClr val="25AFAB"/>
                </a:solidFill>
              </a:rPr>
              <a:t>internal_card_mapping</a:t>
            </a:r>
            <a:r>
              <a:rPr lang="en">
                <a:solidFill>
                  <a:schemeClr val="dk1"/>
                </a:solidFill>
              </a:rPr>
              <a:t>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3" name="Google Shape;1333;p81"/>
          <p:cNvSpPr txBox="1"/>
          <p:nvPr>
            <p:ph type="title"/>
          </p:nvPr>
        </p:nvSpPr>
        <p:spPr>
          <a:xfrm>
            <a:off x="360000" y="445025"/>
            <a:ext cx="5899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JOIN </a:t>
            </a:r>
            <a:r>
              <a:rPr lang="en">
                <a:solidFill>
                  <a:srgbClr val="20A59E"/>
                </a:solidFill>
              </a:rPr>
              <a:t>transactions_stacked</a:t>
            </a:r>
            <a:r>
              <a:rPr lang="en"/>
              <a:t> with </a:t>
            </a:r>
            <a:r>
              <a:rPr lang="en">
                <a:solidFill>
                  <a:srgbClr val="20A59E"/>
                </a:solidFill>
              </a:rPr>
              <a:t>cardholder_info</a:t>
            </a:r>
            <a:endParaRPr>
              <a:solidFill>
                <a:srgbClr val="20A59E"/>
              </a:solidFill>
            </a:endParaRPr>
          </a:p>
        </p:txBody>
      </p:sp>
      <p:pic>
        <p:nvPicPr>
          <p:cNvPr id="1334" name="Google Shape;1334;p81"/>
          <p:cNvPicPr preferRelativeResize="0"/>
          <p:nvPr/>
        </p:nvPicPr>
        <p:blipFill rotWithShape="1">
          <a:blip r:embed="rId3">
            <a:alphaModFix/>
          </a:blip>
          <a:srcRect b="0" l="1443" r="1656" t="4021"/>
          <a:stretch/>
        </p:blipFill>
        <p:spPr>
          <a:xfrm>
            <a:off x="116075" y="1457126"/>
            <a:ext cx="4455924" cy="14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81"/>
          <p:cNvPicPr preferRelativeResize="0"/>
          <p:nvPr/>
        </p:nvPicPr>
        <p:blipFill rotWithShape="1">
          <a:blip r:embed="rId4">
            <a:alphaModFix/>
          </a:blip>
          <a:srcRect b="0" l="0" r="2959" t="0"/>
          <a:stretch/>
        </p:blipFill>
        <p:spPr>
          <a:xfrm>
            <a:off x="4837025" y="1962175"/>
            <a:ext cx="4166600" cy="28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25" y="1135123"/>
            <a:ext cx="6220646" cy="20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82"/>
          <p:cNvSpPr txBox="1"/>
          <p:nvPr>
            <p:ph idx="2" type="title"/>
          </p:nvPr>
        </p:nvSpPr>
        <p:spPr>
          <a:xfrm>
            <a:off x="563400" y="3396700"/>
            <a:ext cx="39186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 a new dataset input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the </a:t>
            </a:r>
            <a:r>
              <a:rPr lang="en">
                <a:solidFill>
                  <a:srgbClr val="20A59E"/>
                </a:solidFill>
              </a:rPr>
              <a:t>merchant_info</a:t>
            </a:r>
            <a:r>
              <a:rPr lang="en">
                <a:solidFill>
                  <a:schemeClr val="dk1"/>
                </a:solidFill>
              </a:rPr>
              <a:t> dataset from the dropdown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2" name="Google Shape;1342;p82"/>
          <p:cNvSpPr txBox="1"/>
          <p:nvPr>
            <p:ph type="title"/>
          </p:nvPr>
        </p:nvSpPr>
        <p:spPr>
          <a:xfrm>
            <a:off x="360000" y="445025"/>
            <a:ext cx="5899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JOIN </a:t>
            </a:r>
            <a:r>
              <a:rPr lang="en">
                <a:solidFill>
                  <a:srgbClr val="20A59E"/>
                </a:solidFill>
              </a:rPr>
              <a:t>transactions_stacked</a:t>
            </a:r>
            <a:r>
              <a:rPr lang="en"/>
              <a:t> with </a:t>
            </a:r>
            <a:r>
              <a:rPr lang="en">
                <a:solidFill>
                  <a:srgbClr val="20A59E"/>
                </a:solidFill>
              </a:rPr>
              <a:t>merchant_info</a:t>
            </a:r>
            <a:endParaRPr>
              <a:solidFill>
                <a:srgbClr val="20A59E"/>
              </a:solidFill>
            </a:endParaRPr>
          </a:p>
        </p:txBody>
      </p:sp>
      <p:sp>
        <p:nvSpPr>
          <p:cNvPr id="1343" name="Google Shape;1343;p82"/>
          <p:cNvSpPr/>
          <p:nvPr/>
        </p:nvSpPr>
        <p:spPr>
          <a:xfrm>
            <a:off x="2469600" y="1288100"/>
            <a:ext cx="195300" cy="1689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4" name="Google Shape;13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025" y="2854145"/>
            <a:ext cx="4811594" cy="20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3"/>
          <p:cNvSpPr txBox="1"/>
          <p:nvPr>
            <p:ph idx="2" type="title"/>
          </p:nvPr>
        </p:nvSpPr>
        <p:spPr>
          <a:xfrm>
            <a:off x="1222500" y="4103800"/>
            <a:ext cx="48759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looks good!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Now let’s look at the </a:t>
            </a:r>
            <a:r>
              <a:rPr lang="en">
                <a:solidFill>
                  <a:srgbClr val="9900FF"/>
                </a:solidFill>
              </a:rPr>
              <a:t>Selected Columns</a:t>
            </a:r>
            <a:r>
              <a:rPr lang="en">
                <a:solidFill>
                  <a:schemeClr val="dk1"/>
                </a:solidFill>
              </a:rPr>
              <a:t> tab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0" name="Google Shape;135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50" y="1109825"/>
            <a:ext cx="7401419" cy="28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83"/>
          <p:cNvSpPr txBox="1"/>
          <p:nvPr>
            <p:ph type="title"/>
          </p:nvPr>
        </p:nvSpPr>
        <p:spPr>
          <a:xfrm>
            <a:off x="360000" y="445025"/>
            <a:ext cx="5899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JOIN </a:t>
            </a:r>
            <a:r>
              <a:rPr lang="en">
                <a:solidFill>
                  <a:srgbClr val="20A59E"/>
                </a:solidFill>
              </a:rPr>
              <a:t>transactions_stacked</a:t>
            </a:r>
            <a:r>
              <a:rPr lang="en"/>
              <a:t> with </a:t>
            </a:r>
            <a:r>
              <a:rPr lang="en">
                <a:solidFill>
                  <a:srgbClr val="20A59E"/>
                </a:solidFill>
              </a:rPr>
              <a:t>merchant_info</a:t>
            </a:r>
            <a:endParaRPr>
              <a:solidFill>
                <a:srgbClr val="20A59E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4"/>
          <p:cNvSpPr txBox="1"/>
          <p:nvPr>
            <p:ph type="title"/>
          </p:nvPr>
        </p:nvSpPr>
        <p:spPr>
          <a:xfrm>
            <a:off x="360000" y="263050"/>
            <a:ext cx="7176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</a:t>
            </a:r>
            <a:r>
              <a:rPr lang="en">
                <a:solidFill>
                  <a:srgbClr val="440099"/>
                </a:solidFill>
              </a:rPr>
              <a:t>prefixes</a:t>
            </a:r>
            <a:r>
              <a:rPr lang="en"/>
              <a:t> to columns from joined datasets</a:t>
            </a:r>
            <a:endParaRPr/>
          </a:p>
        </p:txBody>
      </p:sp>
      <p:sp>
        <p:nvSpPr>
          <p:cNvPr id="1357" name="Google Shape;1357;p84"/>
          <p:cNvSpPr txBox="1"/>
          <p:nvPr/>
        </p:nvSpPr>
        <p:spPr>
          <a:xfrm>
            <a:off x="902450" y="3946775"/>
            <a:ext cx="68106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 SemiBold"/>
              <a:buChar char="●"/>
            </a:pP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Deselect ‘</a:t>
            </a:r>
            <a:r>
              <a:rPr lang="en" sz="1600">
                <a:solidFill>
                  <a:srgbClr val="25AFAB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card_internal_card_mapping</a:t>
            </a: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’</a:t>
            </a:r>
            <a:endParaRPr sz="16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 SemiBold"/>
              <a:buChar char="●"/>
            </a:pP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Select ‘</a:t>
            </a:r>
            <a:r>
              <a:rPr lang="en" sz="1600">
                <a:solidFill>
                  <a:srgbClr val="25AFAB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merchant_latitude</a:t>
            </a: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’ and ‘</a:t>
            </a:r>
            <a:r>
              <a:rPr lang="en" sz="1600">
                <a:solidFill>
                  <a:srgbClr val="25AFAB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merchant_longitude</a:t>
            </a: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’</a:t>
            </a:r>
            <a:endParaRPr sz="16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E600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Any ideas</a:t>
            </a:r>
            <a:r>
              <a:rPr lang="en" sz="16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why merchant latitude/longitude cols weren’t included initially?</a:t>
            </a:r>
            <a:endParaRPr/>
          </a:p>
        </p:txBody>
      </p:sp>
      <p:pic>
        <p:nvPicPr>
          <p:cNvPr id="1358" name="Google Shape;135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5450"/>
            <a:ext cx="8668781" cy="301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85"/>
          <p:cNvSpPr txBox="1"/>
          <p:nvPr>
            <p:ph type="title"/>
          </p:nvPr>
        </p:nvSpPr>
        <p:spPr>
          <a:xfrm>
            <a:off x="1095675" y="898900"/>
            <a:ext cx="19179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Prepare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4" name="Google Shape;1364;p85"/>
          <p:cNvSpPr txBox="1"/>
          <p:nvPr>
            <p:ph idx="3" type="body"/>
          </p:nvPr>
        </p:nvSpPr>
        <p:spPr>
          <a:xfrm>
            <a:off x="4308000" y="1456925"/>
            <a:ext cx="4476000" cy="25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~90 different processors, including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Find and replace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Date manipulations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Mathematical operations on columns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Splitting columns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Extracting parts of columns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Text parsing and NLP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Geographic transformations</a:t>
            </a:r>
            <a:endParaRPr sz="1800"/>
          </a:p>
        </p:txBody>
      </p:sp>
      <p:pic>
        <p:nvPicPr>
          <p:cNvPr id="1365" name="Google Shape;136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800" y="1632400"/>
            <a:ext cx="2229650" cy="22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86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time-based features</a:t>
            </a:r>
            <a:endParaRPr/>
          </a:p>
        </p:txBody>
      </p:sp>
      <p:sp>
        <p:nvSpPr>
          <p:cNvPr id="1371" name="Google Shape;1371;p86"/>
          <p:cNvSpPr txBox="1"/>
          <p:nvPr>
            <p:ph idx="3" type="body"/>
          </p:nvPr>
        </p:nvSpPr>
        <p:spPr>
          <a:xfrm>
            <a:off x="664700" y="1039100"/>
            <a:ext cx="7496700" cy="3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SemiBold"/>
              <a:buAutoNum type="arabicPeriod"/>
            </a:pP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Parse dates: </a:t>
            </a:r>
            <a:r>
              <a:rPr lang="en" sz="18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card_first_active_month</a:t>
            </a:r>
            <a:r>
              <a:rPr lang="en" sz="18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and </a:t>
            </a:r>
            <a:r>
              <a:rPr lang="en" sz="18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purchase_date</a:t>
            </a:r>
            <a:endParaRPr sz="1800">
              <a:solidFill>
                <a:srgbClr val="20A59E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SemiBold"/>
              <a:buAutoNum type="arabicPeriod"/>
            </a:pP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Extract date components from </a:t>
            </a:r>
            <a:r>
              <a:rPr lang="en" sz="18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purchase_date_parsed</a:t>
            </a:r>
            <a:endParaRPr sz="1800">
              <a:solidFill>
                <a:srgbClr val="20A59E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SemiBold"/>
              <a:buChar char="○"/>
            </a:pP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year, month, day, dow, hour</a:t>
            </a:r>
            <a:endParaRPr sz="18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 SemiBold"/>
              <a:buAutoNum type="arabicPeriod"/>
            </a:pP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Create a </a:t>
            </a:r>
            <a:r>
              <a:rPr lang="en" sz="18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purchase_weekend</a:t>
            </a: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(sat/sun) column using a DSS formula</a:t>
            </a:r>
            <a:endParaRPr sz="18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 SemiBold"/>
              <a:buAutoNum type="arabicPeriod"/>
            </a:pP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Create a </a:t>
            </a:r>
            <a:r>
              <a:rPr lang="en" sz="18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days_active</a:t>
            </a: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column: the time from the cardholder’s </a:t>
            </a:r>
            <a:r>
              <a:rPr lang="en" sz="18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first_active_month</a:t>
            </a: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until </a:t>
            </a:r>
            <a:r>
              <a:rPr lang="en" sz="18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purchase_date</a:t>
            </a:r>
            <a:endParaRPr sz="18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87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Parse </a:t>
            </a:r>
            <a:r>
              <a:rPr lang="en">
                <a:solidFill>
                  <a:srgbClr val="20A59E"/>
                </a:solidFill>
              </a:rPr>
              <a:t>card_first_active_month</a:t>
            </a:r>
            <a:endParaRPr>
              <a:solidFill>
                <a:srgbClr val="20A59E"/>
              </a:solidFill>
            </a:endParaRPr>
          </a:p>
        </p:txBody>
      </p:sp>
      <p:sp>
        <p:nvSpPr>
          <p:cNvPr id="1377" name="Google Shape;1377;p87"/>
          <p:cNvSpPr txBox="1"/>
          <p:nvPr>
            <p:ph idx="2" type="title"/>
          </p:nvPr>
        </p:nvSpPr>
        <p:spPr>
          <a:xfrm>
            <a:off x="5869550" y="4614400"/>
            <a:ext cx="21855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want yyyy-MM format</a:t>
            </a:r>
            <a:endParaRPr sz="1400"/>
          </a:p>
        </p:txBody>
      </p:sp>
      <p:pic>
        <p:nvPicPr>
          <p:cNvPr id="1378" name="Google Shape;1378;p87"/>
          <p:cNvPicPr preferRelativeResize="0"/>
          <p:nvPr/>
        </p:nvPicPr>
        <p:blipFill rotWithShape="1">
          <a:blip r:embed="rId3">
            <a:alphaModFix/>
          </a:blip>
          <a:srcRect b="0" l="0" r="5864" t="0"/>
          <a:stretch/>
        </p:blipFill>
        <p:spPr>
          <a:xfrm>
            <a:off x="202050" y="811725"/>
            <a:ext cx="4571526" cy="2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475" y="3114850"/>
            <a:ext cx="3689051" cy="19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899" y="360000"/>
            <a:ext cx="2095400" cy="41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87"/>
          <p:cNvSpPr txBox="1"/>
          <p:nvPr/>
        </p:nvSpPr>
        <p:spPr>
          <a:xfrm>
            <a:off x="2693100" y="811725"/>
            <a:ext cx="3525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500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3500">
              <a:solidFill>
                <a:srgbClr val="E6007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2" name="Google Shape;1382;p87"/>
          <p:cNvSpPr txBox="1"/>
          <p:nvPr/>
        </p:nvSpPr>
        <p:spPr>
          <a:xfrm>
            <a:off x="3259125" y="3114850"/>
            <a:ext cx="3525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500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3500">
              <a:solidFill>
                <a:srgbClr val="E6007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3" name="Google Shape;1383;p87"/>
          <p:cNvSpPr txBox="1"/>
          <p:nvPr/>
        </p:nvSpPr>
        <p:spPr>
          <a:xfrm>
            <a:off x="8011100" y="2411950"/>
            <a:ext cx="3525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500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3500">
              <a:solidFill>
                <a:srgbClr val="E6007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8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Parse </a:t>
            </a:r>
            <a:r>
              <a:rPr lang="en">
                <a:solidFill>
                  <a:srgbClr val="20A59E"/>
                </a:solidFill>
              </a:rPr>
              <a:t>purchase_date</a:t>
            </a:r>
            <a:endParaRPr>
              <a:solidFill>
                <a:srgbClr val="20A59E"/>
              </a:solidFill>
            </a:endParaRPr>
          </a:p>
        </p:txBody>
      </p:sp>
      <p:sp>
        <p:nvSpPr>
          <p:cNvPr id="1389" name="Google Shape;1389;p88"/>
          <p:cNvSpPr txBox="1"/>
          <p:nvPr/>
        </p:nvSpPr>
        <p:spPr>
          <a:xfrm>
            <a:off x="6123000" y="4013150"/>
            <a:ext cx="26364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Note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: if you wanted to parse in-place, you could delete the output column name to do that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90" name="Google Shape;139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75" y="899525"/>
            <a:ext cx="3849024" cy="21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825" y="3153200"/>
            <a:ext cx="3552825" cy="194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88"/>
          <p:cNvSpPr txBox="1"/>
          <p:nvPr/>
        </p:nvSpPr>
        <p:spPr>
          <a:xfrm>
            <a:off x="3052950" y="1475575"/>
            <a:ext cx="3525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500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3500">
              <a:solidFill>
                <a:srgbClr val="E6007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3" name="Google Shape;1393;p88"/>
          <p:cNvSpPr txBox="1"/>
          <p:nvPr/>
        </p:nvSpPr>
        <p:spPr>
          <a:xfrm>
            <a:off x="3181925" y="3065225"/>
            <a:ext cx="3525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500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3500">
              <a:solidFill>
                <a:srgbClr val="E6007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4" name="Google Shape;1394;p88"/>
          <p:cNvSpPr txBox="1"/>
          <p:nvPr/>
        </p:nvSpPr>
        <p:spPr>
          <a:xfrm>
            <a:off x="8011100" y="2411950"/>
            <a:ext cx="3525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500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3500">
              <a:solidFill>
                <a:srgbClr val="E6007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95" name="Google Shape;1395;p88"/>
          <p:cNvPicPr preferRelativeResize="0"/>
          <p:nvPr/>
        </p:nvPicPr>
        <p:blipFill rotWithShape="1">
          <a:blip r:embed="rId5">
            <a:alphaModFix/>
          </a:blip>
          <a:srcRect b="0" l="1613" r="0" t="0"/>
          <a:stretch/>
        </p:blipFill>
        <p:spPr>
          <a:xfrm>
            <a:off x="6152325" y="938575"/>
            <a:ext cx="1786300" cy="29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/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Platform Solution</a:t>
            </a:r>
            <a:endParaRPr/>
          </a:p>
        </p:txBody>
      </p:sp>
      <p:sp>
        <p:nvSpPr>
          <p:cNvPr id="491" name="Google Shape;491;p44"/>
          <p:cNvSpPr txBox="1"/>
          <p:nvPr>
            <p:ph idx="2"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agnostic platform that supports all data project stakeholders</a:t>
            </a:r>
            <a:endParaRPr/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88" y="2026401"/>
            <a:ext cx="7498625" cy="229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44"/>
          <p:cNvCxnSpPr/>
          <p:nvPr/>
        </p:nvCxnSpPr>
        <p:spPr>
          <a:xfrm>
            <a:off x="1167463" y="1638900"/>
            <a:ext cx="10500" cy="2917500"/>
          </a:xfrm>
          <a:prstGeom prst="straightConnector1">
            <a:avLst/>
          </a:prstGeom>
          <a:noFill/>
          <a:ln cap="flat" cmpd="sng" w="19050">
            <a:solidFill>
              <a:srgbClr val="25AFA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94" name="Google Shape;494;p44"/>
          <p:cNvSpPr txBox="1"/>
          <p:nvPr/>
        </p:nvSpPr>
        <p:spPr>
          <a:xfrm>
            <a:off x="128125" y="1288475"/>
            <a:ext cx="969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CATALOGING AND CONNECTIVITY</a:t>
            </a:r>
            <a:endParaRPr b="1"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1400700" y="1288475"/>
            <a:ext cx="114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PREPARATION</a:t>
            </a:r>
            <a:endParaRPr b="1"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3229500" y="1288475"/>
            <a:ext cx="114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(AUTO) MACHINE LEARNING</a:t>
            </a:r>
            <a:endParaRPr b="1"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44"/>
          <p:cNvSpPr txBox="1"/>
          <p:nvPr/>
        </p:nvSpPr>
        <p:spPr>
          <a:xfrm>
            <a:off x="4905900" y="1288475"/>
            <a:ext cx="114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PRODUCTION DEPLOYMENT</a:t>
            </a:r>
            <a:endParaRPr b="1"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Google Shape;498;p44"/>
          <p:cNvSpPr/>
          <p:nvPr/>
        </p:nvSpPr>
        <p:spPr>
          <a:xfrm>
            <a:off x="8106500" y="1638900"/>
            <a:ext cx="143700" cy="1335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2AB1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4"/>
          <p:cNvSpPr/>
          <p:nvPr/>
        </p:nvSpPr>
        <p:spPr>
          <a:xfrm>
            <a:off x="8106500" y="3051000"/>
            <a:ext cx="143700" cy="1335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2AB1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"/>
          <p:cNvSpPr txBox="1"/>
          <p:nvPr/>
        </p:nvSpPr>
        <p:spPr>
          <a:xfrm>
            <a:off x="7907100" y="2023200"/>
            <a:ext cx="114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</a:t>
            </a:r>
            <a:endParaRPr b="1"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Google Shape;501;p44"/>
          <p:cNvSpPr txBox="1"/>
          <p:nvPr/>
        </p:nvSpPr>
        <p:spPr>
          <a:xfrm>
            <a:off x="7877900" y="3435300"/>
            <a:ext cx="114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</a:t>
            </a:r>
            <a:endParaRPr b="1"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2" name="Google Shape;502;p44"/>
          <p:cNvSpPr/>
          <p:nvPr/>
        </p:nvSpPr>
        <p:spPr>
          <a:xfrm rot="5400000">
            <a:off x="3148650" y="2002650"/>
            <a:ext cx="143700" cy="5554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2AB1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4"/>
          <p:cNvSpPr txBox="1"/>
          <p:nvPr/>
        </p:nvSpPr>
        <p:spPr>
          <a:xfrm>
            <a:off x="1783225" y="4851900"/>
            <a:ext cx="2927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GOVERNANCE, VERSIONING, AUDIT AND REUSE</a:t>
            </a:r>
            <a:endParaRPr b="1"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04" name="Google Shape;504;p44"/>
          <p:cNvCxnSpPr/>
          <p:nvPr/>
        </p:nvCxnSpPr>
        <p:spPr>
          <a:xfrm>
            <a:off x="2767663" y="1638900"/>
            <a:ext cx="10500" cy="2917500"/>
          </a:xfrm>
          <a:prstGeom prst="straightConnector1">
            <a:avLst/>
          </a:prstGeom>
          <a:noFill/>
          <a:ln cap="flat" cmpd="sng" w="19050">
            <a:solidFill>
              <a:srgbClr val="25AFA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4825013" y="1638900"/>
            <a:ext cx="10500" cy="2917500"/>
          </a:xfrm>
          <a:prstGeom prst="straightConnector1">
            <a:avLst/>
          </a:prstGeom>
          <a:noFill/>
          <a:ln cap="flat" cmpd="sng" w="19050">
            <a:solidFill>
              <a:srgbClr val="25AFA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89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date components from </a:t>
            </a:r>
            <a:r>
              <a:rPr lang="en">
                <a:solidFill>
                  <a:srgbClr val="20A59E"/>
                </a:solidFill>
              </a:rPr>
              <a:t>purchase_date_parsed</a:t>
            </a:r>
            <a:endParaRPr>
              <a:solidFill>
                <a:srgbClr val="20A59E"/>
              </a:solidFill>
            </a:endParaRPr>
          </a:p>
        </p:txBody>
      </p:sp>
      <p:sp>
        <p:nvSpPr>
          <p:cNvPr id="1401" name="Google Shape;1401;p89"/>
          <p:cNvSpPr txBox="1"/>
          <p:nvPr>
            <p:ph idx="2" type="title"/>
          </p:nvPr>
        </p:nvSpPr>
        <p:spPr>
          <a:xfrm>
            <a:off x="6324025" y="1835550"/>
            <a:ext cx="2578200" cy="21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Clean up column names: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for example… </a:t>
            </a:r>
            <a:r>
              <a:rPr lang="en" sz="1400"/>
              <a:t>purchase_date_parsed_year → purchase_year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Add: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purchase_dow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purchase_hour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02" name="Google Shape;140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25" y="1236400"/>
            <a:ext cx="3974000" cy="2223679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89"/>
          <p:cNvSpPr txBox="1"/>
          <p:nvPr/>
        </p:nvSpPr>
        <p:spPr>
          <a:xfrm>
            <a:off x="2837875" y="1778900"/>
            <a:ext cx="3525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500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3500">
              <a:solidFill>
                <a:srgbClr val="E6007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04" name="Google Shape;1404;p89"/>
          <p:cNvSpPr txBox="1"/>
          <p:nvPr/>
        </p:nvSpPr>
        <p:spPr>
          <a:xfrm>
            <a:off x="4934088" y="1076000"/>
            <a:ext cx="3525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500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3500">
              <a:solidFill>
                <a:srgbClr val="E6007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05" name="Google Shape;140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000" y="1778900"/>
            <a:ext cx="1787469" cy="30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90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binary </a:t>
            </a:r>
            <a:r>
              <a:rPr lang="en">
                <a:solidFill>
                  <a:srgbClr val="20A59E"/>
                </a:solidFill>
              </a:rPr>
              <a:t>purchase_weekend</a:t>
            </a:r>
            <a:r>
              <a:rPr lang="en"/>
              <a:t> column</a:t>
            </a:r>
            <a:endParaRPr/>
          </a:p>
        </p:txBody>
      </p:sp>
      <p:sp>
        <p:nvSpPr>
          <p:cNvPr id="1411" name="Google Shape;1411;p90"/>
          <p:cNvSpPr txBox="1"/>
          <p:nvPr>
            <p:ph idx="2" type="title"/>
          </p:nvPr>
        </p:nvSpPr>
        <p:spPr>
          <a:xfrm>
            <a:off x="757100" y="3637875"/>
            <a:ext cx="2494200" cy="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Let’s add this one using the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A59E"/>
                </a:solidFill>
              </a:rPr>
              <a:t>+ ADD A NEW STEP</a:t>
            </a:r>
            <a:r>
              <a:rPr lang="en" sz="1400"/>
              <a:t> </a:t>
            </a:r>
            <a:r>
              <a:rPr lang="en" sz="1400">
                <a:solidFill>
                  <a:srgbClr val="000000"/>
                </a:solidFill>
              </a:rPr>
              <a:t>button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12" name="Google Shape;1412;p90"/>
          <p:cNvSpPr txBox="1"/>
          <p:nvPr>
            <p:ph idx="2" type="title"/>
          </p:nvPr>
        </p:nvSpPr>
        <p:spPr>
          <a:xfrm>
            <a:off x="757100" y="1437738"/>
            <a:ext cx="21909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Use a </a:t>
            </a:r>
            <a:r>
              <a:rPr lang="en" sz="1400">
                <a:solidFill>
                  <a:srgbClr val="20A59E"/>
                </a:solidFill>
              </a:rPr>
              <a:t>DSS Formula</a:t>
            </a:r>
            <a:r>
              <a:rPr lang="en" sz="1400">
                <a:solidFill>
                  <a:schemeClr val="dk1"/>
                </a:solidFill>
              </a:rPr>
              <a:t>!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We are defining weekends as Friday/Saturday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413" name="Google Shape;141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25" y="3238525"/>
            <a:ext cx="2657575" cy="4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300" y="1794475"/>
            <a:ext cx="4477350" cy="2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1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binary </a:t>
            </a:r>
            <a:r>
              <a:rPr lang="en">
                <a:solidFill>
                  <a:srgbClr val="20A59E"/>
                </a:solidFill>
              </a:rPr>
              <a:t>purchase_weekend</a:t>
            </a:r>
            <a:r>
              <a:rPr lang="en"/>
              <a:t> column</a:t>
            </a:r>
            <a:endParaRPr/>
          </a:p>
        </p:txBody>
      </p:sp>
      <p:sp>
        <p:nvSpPr>
          <p:cNvPr id="1420" name="Google Shape;1420;p91"/>
          <p:cNvSpPr txBox="1"/>
          <p:nvPr/>
        </p:nvSpPr>
        <p:spPr>
          <a:xfrm>
            <a:off x="3907900" y="1272575"/>
            <a:ext cx="45717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Click “</a:t>
            </a:r>
            <a:r>
              <a:rPr lang="en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EDIT</a:t>
            </a:r>
            <a:r>
              <a:rPr lang="en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” to pull up examples and reference</a:t>
            </a:r>
            <a:endParaRPr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Make sure to “</a:t>
            </a:r>
            <a:r>
              <a:rPr lang="en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SAVE</a:t>
            </a:r>
            <a:r>
              <a:rPr lang="en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” your formula back to the processor</a:t>
            </a:r>
            <a:endParaRPr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421" name="Google Shape;1421;p91"/>
          <p:cNvSpPr txBox="1"/>
          <p:nvPr/>
        </p:nvSpPr>
        <p:spPr>
          <a:xfrm>
            <a:off x="877675" y="4103900"/>
            <a:ext cx="23514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You can add comments to document potentially complex formulas!</a:t>
            </a:r>
            <a:endParaRPr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422" name="Google Shape;142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450" y="2500060"/>
            <a:ext cx="5083699" cy="200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25" y="1032200"/>
            <a:ext cx="2544354" cy="30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2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the time from first active month to purchase date</a:t>
            </a:r>
            <a:endParaRPr/>
          </a:p>
        </p:txBody>
      </p:sp>
      <p:sp>
        <p:nvSpPr>
          <p:cNvPr id="1429" name="Google Shape;1429;p92"/>
          <p:cNvSpPr txBox="1"/>
          <p:nvPr>
            <p:ph idx="2" type="title"/>
          </p:nvPr>
        </p:nvSpPr>
        <p:spPr>
          <a:xfrm>
            <a:off x="494750" y="1768225"/>
            <a:ext cx="4160100" cy="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Let’s add this one using the</a:t>
            </a:r>
            <a:r>
              <a:rPr lang="en" sz="1400"/>
              <a:t> </a:t>
            </a:r>
            <a:r>
              <a:rPr lang="en" sz="1400">
                <a:solidFill>
                  <a:srgbClr val="20A59E"/>
                </a:solidFill>
              </a:rPr>
              <a:t>+ ADD A NEW STEP </a:t>
            </a:r>
            <a:r>
              <a:rPr lang="en" sz="1400">
                <a:solidFill>
                  <a:srgbClr val="000000"/>
                </a:solidFill>
              </a:rPr>
              <a:t>button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30" name="Google Shape;1430;p92"/>
          <p:cNvSpPr txBox="1"/>
          <p:nvPr>
            <p:ph idx="2" type="title"/>
          </p:nvPr>
        </p:nvSpPr>
        <p:spPr>
          <a:xfrm>
            <a:off x="6098400" y="4385025"/>
            <a:ext cx="21909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Name the output column: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days_active</a:t>
            </a:r>
            <a:endParaRPr sz="1400"/>
          </a:p>
        </p:txBody>
      </p:sp>
      <p:pic>
        <p:nvPicPr>
          <p:cNvPr id="1431" name="Google Shape;143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50" y="1270750"/>
            <a:ext cx="2657575" cy="4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625" y="2665175"/>
            <a:ext cx="3933520" cy="19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92"/>
          <p:cNvSpPr/>
          <p:nvPr/>
        </p:nvSpPr>
        <p:spPr>
          <a:xfrm>
            <a:off x="2632850" y="4251750"/>
            <a:ext cx="2022000" cy="2076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4" name="Google Shape;1434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400" y="1079950"/>
            <a:ext cx="1991678" cy="32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275" y="1549325"/>
            <a:ext cx="1882350" cy="32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93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</a:t>
            </a:r>
            <a:r>
              <a:rPr lang="en">
                <a:solidFill>
                  <a:srgbClr val="1EB2AE"/>
                </a:solidFill>
              </a:rPr>
              <a:t>Group</a:t>
            </a:r>
            <a:r>
              <a:rPr lang="en"/>
              <a:t> your date cleaning steps</a:t>
            </a:r>
            <a:endParaRPr/>
          </a:p>
        </p:txBody>
      </p:sp>
      <p:sp>
        <p:nvSpPr>
          <p:cNvPr id="1441" name="Google Shape;1441;p93"/>
          <p:cNvSpPr txBox="1"/>
          <p:nvPr>
            <p:ph idx="2" type="title"/>
          </p:nvPr>
        </p:nvSpPr>
        <p:spPr>
          <a:xfrm>
            <a:off x="5489150" y="1826250"/>
            <a:ext cx="31440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Call your group “</a:t>
            </a:r>
            <a:r>
              <a:rPr lang="en" sz="1400">
                <a:solidFill>
                  <a:srgbClr val="1EB2AE"/>
                </a:solidFill>
              </a:rPr>
              <a:t>Date Formatting</a:t>
            </a:r>
            <a:r>
              <a:rPr lang="en" sz="1400">
                <a:solidFill>
                  <a:srgbClr val="000000"/>
                </a:solidFill>
              </a:rPr>
              <a:t>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is much easier to read!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42" name="Google Shape;1442;p93"/>
          <p:cNvSpPr txBox="1"/>
          <p:nvPr/>
        </p:nvSpPr>
        <p:spPr>
          <a:xfrm>
            <a:off x="5601975" y="4092000"/>
            <a:ext cx="25866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You can also modify </a:t>
            </a:r>
            <a:r>
              <a:rPr lang="en">
                <a:solidFill>
                  <a:srgbClr val="EB8C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colors</a:t>
            </a:r>
            <a:r>
              <a:rPr lang="en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or add </a:t>
            </a:r>
            <a:r>
              <a:rPr lang="en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descriptions</a:t>
            </a:r>
            <a:r>
              <a:rPr lang="en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!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3" name="Google Shape;1443;p93"/>
          <p:cNvSpPr/>
          <p:nvPr/>
        </p:nvSpPr>
        <p:spPr>
          <a:xfrm>
            <a:off x="4835350" y="4489700"/>
            <a:ext cx="308400" cy="2583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622" y="1291624"/>
            <a:ext cx="1753550" cy="21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3"/>
          <p:cNvSpPr/>
          <p:nvPr/>
        </p:nvSpPr>
        <p:spPr>
          <a:xfrm>
            <a:off x="1182000" y="1443750"/>
            <a:ext cx="970800" cy="1938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94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geolocation features</a:t>
            </a:r>
            <a:endParaRPr/>
          </a:p>
        </p:txBody>
      </p:sp>
      <p:sp>
        <p:nvSpPr>
          <p:cNvPr id="1451" name="Google Shape;1451;p94"/>
          <p:cNvSpPr txBox="1"/>
          <p:nvPr>
            <p:ph idx="3" type="body"/>
          </p:nvPr>
        </p:nvSpPr>
        <p:spPr>
          <a:xfrm>
            <a:off x="620400" y="1191175"/>
            <a:ext cx="8163600" cy="3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SemiBold"/>
              <a:buAutoNum type="arabicPeriod"/>
            </a:pP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Create geopoint columns</a:t>
            </a:r>
            <a:endParaRPr sz="18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merchant_location</a:t>
            </a: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using the </a:t>
            </a:r>
            <a:r>
              <a:rPr lang="en" sz="18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merchant latitude &amp; longitude</a:t>
            </a:r>
            <a:endParaRPr sz="1800">
              <a:solidFill>
                <a:srgbClr val="9900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cardholder_location</a:t>
            </a:r>
            <a:r>
              <a:rPr lang="en" sz="18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using the </a:t>
            </a:r>
            <a:r>
              <a:rPr lang="en" sz="18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cardholder latitude &amp; longitude</a:t>
            </a:r>
            <a:endParaRPr sz="1800">
              <a:solidFill>
                <a:srgbClr val="9900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SemiBold"/>
              <a:buAutoNum type="arabicPeriod"/>
            </a:pP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Reverse geocode</a:t>
            </a:r>
            <a:endParaRPr sz="18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20A59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merchant_location</a:t>
            </a:r>
            <a:r>
              <a:rPr lang="en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to get the </a:t>
            </a:r>
            <a:r>
              <a:rPr lang="en" sz="18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merchant_state</a:t>
            </a:r>
            <a:endParaRPr sz="1800">
              <a:solidFill>
                <a:srgbClr val="9900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>
                <a:solidFill>
                  <a:srgbClr val="1EB2A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cardholder_location</a:t>
            </a:r>
            <a:r>
              <a:rPr lang="en" sz="18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to get the </a:t>
            </a:r>
            <a:r>
              <a:rPr lang="en" sz="18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cardholder_state</a:t>
            </a:r>
            <a:endParaRPr sz="1800">
              <a:solidFill>
                <a:srgbClr val="9900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95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merchant geopoint column</a:t>
            </a:r>
            <a:endParaRPr/>
          </a:p>
        </p:txBody>
      </p:sp>
      <p:sp>
        <p:nvSpPr>
          <p:cNvPr id="1457" name="Google Shape;1457;p95"/>
          <p:cNvSpPr txBox="1"/>
          <p:nvPr>
            <p:ph idx="2" type="title"/>
          </p:nvPr>
        </p:nvSpPr>
        <p:spPr>
          <a:xfrm>
            <a:off x="464600" y="2968850"/>
            <a:ext cx="22449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the processor search</a:t>
            </a:r>
            <a:endParaRPr sz="1400"/>
          </a:p>
        </p:txBody>
      </p:sp>
      <p:pic>
        <p:nvPicPr>
          <p:cNvPr id="1458" name="Google Shape;1458;p95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0" y="1266950"/>
            <a:ext cx="4572000" cy="17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350" y="1124500"/>
            <a:ext cx="3198501" cy="30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96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cardholder geopoint column</a:t>
            </a:r>
            <a:endParaRPr/>
          </a:p>
        </p:txBody>
      </p:sp>
      <p:sp>
        <p:nvSpPr>
          <p:cNvPr id="1465" name="Google Shape;1465;p96"/>
          <p:cNvSpPr txBox="1"/>
          <p:nvPr>
            <p:ph idx="2" type="title"/>
          </p:nvPr>
        </p:nvSpPr>
        <p:spPr>
          <a:xfrm>
            <a:off x="585975" y="3681950"/>
            <a:ext cx="38157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Do the same thing for the cardholder locations!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466" name="Google Shape;1466;p96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0" y="1266950"/>
            <a:ext cx="4572000" cy="17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050" y="1313600"/>
            <a:ext cx="279082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7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geocode the merchant location</a:t>
            </a:r>
            <a:endParaRPr/>
          </a:p>
        </p:txBody>
      </p:sp>
      <p:sp>
        <p:nvSpPr>
          <p:cNvPr id="1473" name="Google Shape;1473;p97"/>
          <p:cNvSpPr txBox="1"/>
          <p:nvPr>
            <p:ph idx="2" type="title"/>
          </p:nvPr>
        </p:nvSpPr>
        <p:spPr>
          <a:xfrm>
            <a:off x="302525" y="1045450"/>
            <a:ext cx="38157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the processor search</a:t>
            </a:r>
            <a:endParaRPr sz="1400"/>
          </a:p>
        </p:txBody>
      </p:sp>
      <p:sp>
        <p:nvSpPr>
          <p:cNvPr id="1474" name="Google Shape;1474;p97"/>
          <p:cNvSpPr txBox="1"/>
          <p:nvPr>
            <p:ph idx="2" type="title"/>
          </p:nvPr>
        </p:nvSpPr>
        <p:spPr>
          <a:xfrm>
            <a:off x="1115700" y="3358125"/>
            <a:ext cx="42270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can choose what to extract.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 “</a:t>
            </a:r>
            <a:r>
              <a:rPr lang="en">
                <a:solidFill>
                  <a:srgbClr val="20A59E"/>
                </a:solidFill>
              </a:rPr>
              <a:t>region</a:t>
            </a:r>
            <a:r>
              <a:rPr lang="en">
                <a:solidFill>
                  <a:srgbClr val="000000"/>
                </a:solidFill>
              </a:rPr>
              <a:t>”, enter “</a:t>
            </a:r>
            <a:r>
              <a:rPr lang="en">
                <a:solidFill>
                  <a:srgbClr val="20A59E"/>
                </a:solidFill>
              </a:rPr>
              <a:t>merchant_state</a:t>
            </a:r>
            <a:r>
              <a:rPr lang="en">
                <a:solidFill>
                  <a:srgbClr val="000000"/>
                </a:solidFill>
              </a:rPr>
              <a:t>”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75" name="Google Shape;1475;p97"/>
          <p:cNvPicPr preferRelativeResize="0"/>
          <p:nvPr/>
        </p:nvPicPr>
        <p:blipFill rotWithShape="1">
          <a:blip r:embed="rId3">
            <a:alphaModFix/>
          </a:blip>
          <a:srcRect b="0" l="1297" r="11655" t="0"/>
          <a:stretch/>
        </p:blipFill>
        <p:spPr>
          <a:xfrm>
            <a:off x="237750" y="1553975"/>
            <a:ext cx="4592400" cy="15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900" y="872400"/>
            <a:ext cx="2381700" cy="399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8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geocode the cardholder location</a:t>
            </a:r>
            <a:endParaRPr/>
          </a:p>
        </p:txBody>
      </p:sp>
      <p:sp>
        <p:nvSpPr>
          <p:cNvPr id="1482" name="Google Shape;1482;p98"/>
          <p:cNvSpPr txBox="1"/>
          <p:nvPr>
            <p:ph idx="2" type="title"/>
          </p:nvPr>
        </p:nvSpPr>
        <p:spPr>
          <a:xfrm>
            <a:off x="1055300" y="2882725"/>
            <a:ext cx="37905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Feeling lazy? Duplicate and modify!</a:t>
            </a:r>
            <a:endParaRPr/>
          </a:p>
        </p:txBody>
      </p:sp>
      <p:pic>
        <p:nvPicPr>
          <p:cNvPr id="1483" name="Google Shape;148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00" y="1369500"/>
            <a:ext cx="3790500" cy="143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925" y="1020850"/>
            <a:ext cx="2560025" cy="382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45"/>
          <p:cNvGrpSpPr/>
          <p:nvPr/>
        </p:nvGrpSpPr>
        <p:grpSpPr>
          <a:xfrm>
            <a:off x="358641" y="3935900"/>
            <a:ext cx="713100" cy="720685"/>
            <a:chOff x="434841" y="4078775"/>
            <a:chExt cx="713100" cy="720685"/>
          </a:xfrm>
        </p:grpSpPr>
        <p:sp>
          <p:nvSpPr>
            <p:cNvPr id="511" name="Google Shape;511;p45"/>
            <p:cNvSpPr/>
            <p:nvPr/>
          </p:nvSpPr>
          <p:spPr>
            <a:xfrm>
              <a:off x="434841" y="4632960"/>
              <a:ext cx="7131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Data Engineer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12" name="Google Shape;512;p45"/>
            <p:cNvPicPr preferRelativeResize="0"/>
            <p:nvPr/>
          </p:nvPicPr>
          <p:blipFill rotWithShape="1">
            <a:blip r:embed="rId3">
              <a:alphaModFix/>
            </a:blip>
            <a:srcRect b="0" l="16666" r="16666" t="0"/>
            <a:stretch/>
          </p:blipFill>
          <p:spPr>
            <a:xfrm>
              <a:off x="530218" y="4078775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13" name="Google Shape;513;p45"/>
          <p:cNvGrpSpPr/>
          <p:nvPr/>
        </p:nvGrpSpPr>
        <p:grpSpPr>
          <a:xfrm>
            <a:off x="372690" y="2276334"/>
            <a:ext cx="713100" cy="731963"/>
            <a:chOff x="455165" y="2352534"/>
            <a:chExt cx="713100" cy="731963"/>
          </a:xfrm>
        </p:grpSpPr>
        <p:sp>
          <p:nvSpPr>
            <p:cNvPr id="514" name="Google Shape;514;p45"/>
            <p:cNvSpPr/>
            <p:nvPr/>
          </p:nvSpPr>
          <p:spPr>
            <a:xfrm>
              <a:off x="455165" y="2917997"/>
              <a:ext cx="7131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Data Scientist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15" name="Google Shape;515;p45"/>
            <p:cNvPicPr preferRelativeResize="0"/>
            <p:nvPr/>
          </p:nvPicPr>
          <p:blipFill rotWithShape="1">
            <a:blip r:embed="rId4">
              <a:alphaModFix/>
            </a:blip>
            <a:srcRect b="0" l="16647" r="16654" t="0"/>
            <a:stretch/>
          </p:blipFill>
          <p:spPr>
            <a:xfrm>
              <a:off x="530237" y="2352534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16" name="Google Shape;516;p45"/>
          <p:cNvGrpSpPr/>
          <p:nvPr/>
        </p:nvGrpSpPr>
        <p:grpSpPr>
          <a:xfrm>
            <a:off x="310150" y="1432500"/>
            <a:ext cx="834300" cy="722723"/>
            <a:chOff x="386350" y="1470600"/>
            <a:chExt cx="834300" cy="722723"/>
          </a:xfrm>
        </p:grpSpPr>
        <p:sp>
          <p:nvSpPr>
            <p:cNvPr id="517" name="Google Shape;517;p45"/>
            <p:cNvSpPr/>
            <p:nvPr/>
          </p:nvSpPr>
          <p:spPr>
            <a:xfrm>
              <a:off x="386350" y="2026823"/>
              <a:ext cx="8343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Business Analyst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18" name="Google Shape;518;p45"/>
            <p:cNvPicPr preferRelativeResize="0"/>
            <p:nvPr/>
          </p:nvPicPr>
          <p:blipFill rotWithShape="1">
            <a:blip r:embed="rId5">
              <a:alphaModFix/>
            </a:blip>
            <a:srcRect b="0" l="16666" r="16666" t="0"/>
            <a:stretch/>
          </p:blipFill>
          <p:spPr>
            <a:xfrm>
              <a:off x="534640" y="1470600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19" name="Google Shape;519;p45"/>
          <p:cNvGrpSpPr/>
          <p:nvPr/>
        </p:nvGrpSpPr>
        <p:grpSpPr>
          <a:xfrm>
            <a:off x="285550" y="3100813"/>
            <a:ext cx="887400" cy="722687"/>
            <a:chOff x="361750" y="3191863"/>
            <a:chExt cx="887400" cy="722687"/>
          </a:xfrm>
        </p:grpSpPr>
        <p:sp>
          <p:nvSpPr>
            <p:cNvPr id="520" name="Google Shape;520;p45"/>
            <p:cNvSpPr/>
            <p:nvPr/>
          </p:nvSpPr>
          <p:spPr>
            <a:xfrm>
              <a:off x="361750" y="3761550"/>
              <a:ext cx="887400" cy="1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lang="en" sz="650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Analytics Leader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21" name="Google Shape;521;p45"/>
            <p:cNvPicPr preferRelativeResize="0"/>
            <p:nvPr/>
          </p:nvPicPr>
          <p:blipFill rotWithShape="1">
            <a:blip r:embed="rId6">
              <a:alphaModFix/>
            </a:blip>
            <a:srcRect b="0" l="16666" r="16666" t="0"/>
            <a:stretch/>
          </p:blipFill>
          <p:spPr>
            <a:xfrm>
              <a:off x="530231" y="3191863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cxnSp>
        <p:nvCxnSpPr>
          <p:cNvPr id="522" name="Google Shape;522;p45"/>
          <p:cNvCxnSpPr/>
          <p:nvPr/>
        </p:nvCxnSpPr>
        <p:spPr>
          <a:xfrm>
            <a:off x="285550" y="2217950"/>
            <a:ext cx="82101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45"/>
          <p:cNvCxnSpPr/>
          <p:nvPr/>
        </p:nvCxnSpPr>
        <p:spPr>
          <a:xfrm>
            <a:off x="285550" y="3048425"/>
            <a:ext cx="82101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45"/>
          <p:cNvCxnSpPr/>
          <p:nvPr/>
        </p:nvCxnSpPr>
        <p:spPr>
          <a:xfrm>
            <a:off x="285550" y="3870100"/>
            <a:ext cx="82101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45"/>
          <p:cNvCxnSpPr/>
          <p:nvPr/>
        </p:nvCxnSpPr>
        <p:spPr>
          <a:xfrm>
            <a:off x="285550" y="1387475"/>
            <a:ext cx="82101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45"/>
          <p:cNvCxnSpPr/>
          <p:nvPr/>
        </p:nvCxnSpPr>
        <p:spPr>
          <a:xfrm>
            <a:off x="285550" y="4680000"/>
            <a:ext cx="82101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45"/>
          <p:cNvSpPr/>
          <p:nvPr/>
        </p:nvSpPr>
        <p:spPr>
          <a:xfrm>
            <a:off x="3372275" y="1512311"/>
            <a:ext cx="1187700" cy="580800"/>
          </a:xfrm>
          <a:prstGeom prst="roundRect">
            <a:avLst>
              <a:gd fmla="val 11227" name="adj"/>
            </a:avLst>
          </a:prstGeom>
          <a:solidFill>
            <a:srgbClr val="E9DEF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Auto ML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7237900" y="3984713"/>
            <a:ext cx="1187700" cy="580800"/>
          </a:xfrm>
          <a:prstGeom prst="roundRect">
            <a:avLst>
              <a:gd fmla="val 10640" name="adj"/>
            </a:avLst>
          </a:prstGeom>
          <a:solidFill>
            <a:srgbClr val="C1CDFF">
              <a:alpha val="480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IT monitoring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5866300" y="3984588"/>
            <a:ext cx="1187700" cy="580800"/>
          </a:xfrm>
          <a:prstGeom prst="roundRect">
            <a:avLst>
              <a:gd fmla="val 12661" name="adj"/>
            </a:avLst>
          </a:prstGeom>
          <a:solidFill>
            <a:srgbClr val="C1CDFF">
              <a:alpha val="480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Refactored data project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1506375" y="1512311"/>
            <a:ext cx="1187700" cy="580800"/>
          </a:xfrm>
          <a:prstGeom prst="roundRect">
            <a:avLst>
              <a:gd fmla="val 11227" name="adj"/>
            </a:avLst>
          </a:prstGeom>
          <a:solidFill>
            <a:srgbClr val="E9DEF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 data preparation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45"/>
          <p:cNvSpPr/>
          <p:nvPr/>
        </p:nvSpPr>
        <p:spPr>
          <a:xfrm>
            <a:off x="4566625" y="3168862"/>
            <a:ext cx="1187700" cy="580800"/>
          </a:xfrm>
          <a:prstGeom prst="roundRect">
            <a:avLst>
              <a:gd fmla="val 12752" name="adj"/>
            </a:avLst>
          </a:prstGeom>
          <a:solidFill>
            <a:srgbClr val="FDDED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Visualization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and validation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45"/>
          <p:cNvSpPr/>
          <p:nvPr/>
        </p:nvSpPr>
        <p:spPr>
          <a:xfrm>
            <a:off x="7237900" y="2348600"/>
            <a:ext cx="1187700" cy="580800"/>
          </a:xfrm>
          <a:prstGeom prst="roundRect">
            <a:avLst>
              <a:gd fmla="val 12596" name="adj"/>
            </a:avLst>
          </a:prstGeom>
          <a:solidFill>
            <a:srgbClr val="D7F0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Model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45"/>
          <p:cNvSpPr/>
          <p:nvPr/>
        </p:nvSpPr>
        <p:spPr>
          <a:xfrm>
            <a:off x="2184575" y="3168863"/>
            <a:ext cx="1187700" cy="580800"/>
          </a:xfrm>
          <a:prstGeom prst="roundRect">
            <a:avLst>
              <a:gd fmla="val 12752" name="adj"/>
            </a:avLst>
          </a:prstGeom>
          <a:solidFill>
            <a:srgbClr val="FDDED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Visualization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and validation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5"/>
          <p:cNvSpPr/>
          <p:nvPr/>
        </p:nvSpPr>
        <p:spPr>
          <a:xfrm>
            <a:off x="1506375" y="2342787"/>
            <a:ext cx="3053400" cy="580800"/>
          </a:xfrm>
          <a:prstGeom prst="roundRect">
            <a:avLst>
              <a:gd fmla="val 8783" name="adj"/>
            </a:avLst>
          </a:prstGeom>
          <a:solidFill>
            <a:srgbClr val="D7F0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R, Python, Notebooks, and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(many) data science libraries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5" name="Google Shape;535;p45"/>
          <p:cNvCxnSpPr>
            <a:stCxn id="536" idx="4"/>
          </p:cNvCxnSpPr>
          <p:nvPr/>
        </p:nvCxnSpPr>
        <p:spPr>
          <a:xfrm>
            <a:off x="1471975" y="2098945"/>
            <a:ext cx="125100" cy="70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45"/>
          <p:cNvCxnSpPr>
            <a:endCxn id="538" idx="7"/>
          </p:cNvCxnSpPr>
          <p:nvPr/>
        </p:nvCxnSpPr>
        <p:spPr>
          <a:xfrm flipH="1">
            <a:off x="1677580" y="2150451"/>
            <a:ext cx="879600" cy="75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539" name="Google Shape;539;p45"/>
          <p:cNvCxnSpPr>
            <a:stCxn id="540" idx="5"/>
          </p:cNvCxnSpPr>
          <p:nvPr/>
        </p:nvCxnSpPr>
        <p:spPr>
          <a:xfrm>
            <a:off x="2711135" y="2083129"/>
            <a:ext cx="1712700" cy="47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45"/>
          <p:cNvCxnSpPr>
            <a:endCxn id="542" idx="2"/>
          </p:cNvCxnSpPr>
          <p:nvPr/>
        </p:nvCxnSpPr>
        <p:spPr>
          <a:xfrm>
            <a:off x="4700285" y="2658732"/>
            <a:ext cx="2538300" cy="27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sp>
        <p:nvSpPr>
          <p:cNvPr id="543" name="Google Shape;543;p45"/>
          <p:cNvSpPr/>
          <p:nvPr/>
        </p:nvSpPr>
        <p:spPr>
          <a:xfrm>
            <a:off x="7157622" y="4455350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5"/>
          <p:cNvSpPr/>
          <p:nvPr/>
        </p:nvSpPr>
        <p:spPr>
          <a:xfrm>
            <a:off x="5787703" y="4456100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5"/>
          <p:cNvSpPr/>
          <p:nvPr/>
        </p:nvSpPr>
        <p:spPr>
          <a:xfrm>
            <a:off x="4518012" y="256193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45"/>
          <p:cNvCxnSpPr>
            <a:stCxn id="543" idx="0"/>
          </p:cNvCxnSpPr>
          <p:nvPr/>
        </p:nvCxnSpPr>
        <p:spPr>
          <a:xfrm rot="10800000">
            <a:off x="7211622" y="3017150"/>
            <a:ext cx="0" cy="143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45"/>
          <p:cNvCxnSpPr>
            <a:stCxn id="548" idx="2"/>
            <a:endCxn id="540" idx="6"/>
          </p:cNvCxnSpPr>
          <p:nvPr/>
        </p:nvCxnSpPr>
        <p:spPr>
          <a:xfrm rot="10800000">
            <a:off x="2726834" y="2044945"/>
            <a:ext cx="116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549" name="Google Shape;549;p45"/>
          <p:cNvCxnSpPr>
            <a:stCxn id="536" idx="5"/>
          </p:cNvCxnSpPr>
          <p:nvPr/>
        </p:nvCxnSpPr>
        <p:spPr>
          <a:xfrm>
            <a:off x="1510159" y="2083129"/>
            <a:ext cx="580200" cy="1405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45"/>
          <p:cNvCxnSpPr>
            <a:endCxn id="551" idx="1"/>
          </p:cNvCxnSpPr>
          <p:nvPr/>
        </p:nvCxnSpPr>
        <p:spPr>
          <a:xfrm>
            <a:off x="1690299" y="3074006"/>
            <a:ext cx="444000" cy="5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552" name="Google Shape;552;p45"/>
          <p:cNvCxnSpPr>
            <a:stCxn id="548" idx="6"/>
          </p:cNvCxnSpPr>
          <p:nvPr/>
        </p:nvCxnSpPr>
        <p:spPr>
          <a:xfrm>
            <a:off x="4002134" y="2044945"/>
            <a:ext cx="513300" cy="151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553" name="Google Shape;553;p45"/>
          <p:cNvSpPr/>
          <p:nvPr/>
        </p:nvSpPr>
        <p:spPr>
          <a:xfrm>
            <a:off x="4529529" y="3631211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4" name="Google Shape;554;p45"/>
          <p:cNvCxnSpPr>
            <a:stCxn id="553" idx="5"/>
          </p:cNvCxnSpPr>
          <p:nvPr/>
        </p:nvCxnSpPr>
        <p:spPr>
          <a:xfrm>
            <a:off x="4621713" y="3723395"/>
            <a:ext cx="1101900" cy="68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542" name="Google Shape;542;p45"/>
          <p:cNvSpPr/>
          <p:nvPr/>
        </p:nvSpPr>
        <p:spPr>
          <a:xfrm>
            <a:off x="7238585" y="2876832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5" name="Google Shape;555;p45"/>
          <p:cNvCxnSpPr>
            <a:endCxn id="542" idx="0"/>
          </p:cNvCxnSpPr>
          <p:nvPr/>
        </p:nvCxnSpPr>
        <p:spPr>
          <a:xfrm>
            <a:off x="2833085" y="2087232"/>
            <a:ext cx="4459500" cy="78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556" name="Google Shape;556;p45"/>
          <p:cNvCxnSpPr>
            <a:endCxn id="544" idx="6"/>
          </p:cNvCxnSpPr>
          <p:nvPr/>
        </p:nvCxnSpPr>
        <p:spPr>
          <a:xfrm rot="10800000">
            <a:off x="5895703" y="4510100"/>
            <a:ext cx="1085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557" name="Google Shape;557;p45"/>
          <p:cNvCxnSpPr>
            <a:stCxn id="545" idx="4"/>
            <a:endCxn id="531" idx="1"/>
          </p:cNvCxnSpPr>
          <p:nvPr/>
        </p:nvCxnSpPr>
        <p:spPr>
          <a:xfrm flipH="1">
            <a:off x="4566612" y="2669935"/>
            <a:ext cx="5400" cy="789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536" name="Google Shape;536;p45"/>
          <p:cNvSpPr/>
          <p:nvPr/>
        </p:nvSpPr>
        <p:spPr>
          <a:xfrm>
            <a:off x="1417975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"/>
          <p:cNvSpPr/>
          <p:nvPr/>
        </p:nvSpPr>
        <p:spPr>
          <a:xfrm>
            <a:off x="2618951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5"/>
          <p:cNvSpPr/>
          <p:nvPr/>
        </p:nvSpPr>
        <p:spPr>
          <a:xfrm>
            <a:off x="1585397" y="288733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5"/>
          <p:cNvSpPr/>
          <p:nvPr/>
        </p:nvSpPr>
        <p:spPr>
          <a:xfrm>
            <a:off x="2118483" y="3631190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5"/>
          <p:cNvSpPr/>
          <p:nvPr/>
        </p:nvSpPr>
        <p:spPr>
          <a:xfrm>
            <a:off x="3894134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5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559" name="Google Shape;559;p45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The “tower of Babel” effect of Data Projects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99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the distance between cardholders and merchants</a:t>
            </a:r>
            <a:endParaRPr/>
          </a:p>
        </p:txBody>
      </p:sp>
      <p:sp>
        <p:nvSpPr>
          <p:cNvPr id="1490" name="Google Shape;1490;p99"/>
          <p:cNvSpPr txBox="1"/>
          <p:nvPr>
            <p:ph idx="2" type="title"/>
          </p:nvPr>
        </p:nvSpPr>
        <p:spPr>
          <a:xfrm>
            <a:off x="302525" y="1045450"/>
            <a:ext cx="38157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the processor search</a:t>
            </a:r>
            <a:endParaRPr sz="1400"/>
          </a:p>
        </p:txBody>
      </p:sp>
      <p:pic>
        <p:nvPicPr>
          <p:cNvPr id="1491" name="Google Shape;149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774275"/>
            <a:ext cx="5219876" cy="15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475" y="1230425"/>
            <a:ext cx="2340375" cy="34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00"/>
          <p:cNvSpPr txBox="1"/>
          <p:nvPr>
            <p:ph idx="3" type="body"/>
          </p:nvPr>
        </p:nvSpPr>
        <p:spPr>
          <a:xfrm>
            <a:off x="763400" y="1623275"/>
            <a:ext cx="5696400" cy="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Predict fraudulent transactions using machine learning</a:t>
            </a:r>
            <a:endParaRPr sz="1800"/>
          </a:p>
        </p:txBody>
      </p:sp>
      <p:pic>
        <p:nvPicPr>
          <p:cNvPr id="1498" name="Google Shape;149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450" y="1722650"/>
            <a:ext cx="1286150" cy="12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825" y="2933425"/>
            <a:ext cx="1286150" cy="12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5850" y="2862100"/>
            <a:ext cx="1286150" cy="12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00"/>
          <p:cNvSpPr txBox="1"/>
          <p:nvPr/>
        </p:nvSpPr>
        <p:spPr>
          <a:xfrm>
            <a:off x="190350" y="179600"/>
            <a:ext cx="59994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Source Sans Pro"/>
                <a:ea typeface="Source Sans Pro"/>
                <a:cs typeface="Source Sans Pro"/>
                <a:sym typeface="Source Sans Pro"/>
              </a:rPr>
              <a:t>Machine Learning</a:t>
            </a:r>
            <a:endParaRPr b="1" sz="4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01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1 Steps</a:t>
            </a:r>
            <a:endParaRPr/>
          </a:p>
        </p:txBody>
      </p:sp>
      <p:sp>
        <p:nvSpPr>
          <p:cNvPr id="1507" name="Google Shape;1507;p101"/>
          <p:cNvSpPr txBox="1"/>
          <p:nvPr>
            <p:ph idx="3" type="body"/>
          </p:nvPr>
        </p:nvSpPr>
        <p:spPr>
          <a:xfrm>
            <a:off x="4662000" y="1361351"/>
            <a:ext cx="4122000" cy="29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9900FF"/>
                </a:solidFill>
              </a:rPr>
              <a:t>Split the data</a:t>
            </a:r>
            <a:r>
              <a:rPr lang="en" sz="1800"/>
              <a:t> into records where we know the fraud/no fraud status 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9900FF"/>
                </a:solidFill>
              </a:rPr>
              <a:t>Train a machine learning model</a:t>
            </a:r>
            <a:r>
              <a:rPr lang="en" sz="1800"/>
              <a:t> in DSS using known 2017 data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Use the model to </a:t>
            </a:r>
            <a:r>
              <a:rPr b="1" lang="en" sz="1800">
                <a:solidFill>
                  <a:srgbClr val="9900FF"/>
                </a:solidFill>
              </a:rPr>
              <a:t>make predictions</a:t>
            </a:r>
            <a:r>
              <a:rPr lang="en" sz="1800"/>
              <a:t> for unknown 2018 data</a:t>
            </a:r>
            <a:endParaRPr sz="1800"/>
          </a:p>
        </p:txBody>
      </p:sp>
      <p:pic>
        <p:nvPicPr>
          <p:cNvPr id="1508" name="Google Shape;150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76" y="1717700"/>
            <a:ext cx="854050" cy="8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787" y="2195075"/>
            <a:ext cx="854050" cy="8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2800" y="3220216"/>
            <a:ext cx="854050" cy="8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2"/>
          <p:cNvSpPr txBox="1"/>
          <p:nvPr>
            <p:ph idx="1" type="subTitle"/>
          </p:nvPr>
        </p:nvSpPr>
        <p:spPr>
          <a:xfrm>
            <a:off x="1429500" y="1076050"/>
            <a:ext cx="6285000" cy="16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Split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16" name="Google Shape;151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150" y="2382300"/>
            <a:ext cx="1601700" cy="16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03"/>
          <p:cNvSpPr txBox="1"/>
          <p:nvPr>
            <p:ph type="title"/>
          </p:nvPr>
        </p:nvSpPr>
        <p:spPr>
          <a:xfrm>
            <a:off x="1095675" y="898900"/>
            <a:ext cx="19179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Split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2" name="Google Shape;1522;p103"/>
          <p:cNvSpPr txBox="1"/>
          <p:nvPr>
            <p:ph idx="3" type="body"/>
          </p:nvPr>
        </p:nvSpPr>
        <p:spPr>
          <a:xfrm>
            <a:off x="3933275" y="1820725"/>
            <a:ext cx="4850700" cy="25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" sz="1800"/>
              <a:t>Split a dataset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Randomly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/>
              <a:t>Based on some condition</a:t>
            </a:r>
            <a:endParaRPr sz="1800"/>
          </a:p>
        </p:txBody>
      </p:sp>
      <p:pic>
        <p:nvPicPr>
          <p:cNvPr id="1523" name="Google Shape;152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388" y="1820725"/>
            <a:ext cx="2154475" cy="21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04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the joined dataset into </a:t>
            </a:r>
            <a:r>
              <a:rPr lang="en">
                <a:solidFill>
                  <a:srgbClr val="9900FF"/>
                </a:solidFill>
              </a:rPr>
              <a:t>known</a:t>
            </a:r>
            <a:r>
              <a:rPr lang="en"/>
              <a:t> and </a:t>
            </a:r>
            <a:r>
              <a:rPr lang="en">
                <a:solidFill>
                  <a:srgbClr val="9900FF"/>
                </a:solidFill>
              </a:rPr>
              <a:t>unknown</a:t>
            </a:r>
            <a:r>
              <a:rPr lang="en"/>
              <a:t> datasets</a:t>
            </a:r>
            <a:endParaRPr/>
          </a:p>
        </p:txBody>
      </p:sp>
      <p:sp>
        <p:nvSpPr>
          <p:cNvPr id="1529" name="Google Shape;1529;p104"/>
          <p:cNvSpPr txBox="1"/>
          <p:nvPr>
            <p:ph idx="2" type="title"/>
          </p:nvPr>
        </p:nvSpPr>
        <p:spPr>
          <a:xfrm>
            <a:off x="536250" y="1148675"/>
            <a:ext cx="8071500" cy="20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Create two new datasets, </a:t>
            </a:r>
            <a:r>
              <a:rPr lang="en">
                <a:solidFill>
                  <a:srgbClr val="9900FF"/>
                </a:solidFill>
              </a:rPr>
              <a:t>transactions_known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9900FF"/>
                </a:solidFill>
              </a:rPr>
              <a:t>transactions_unknown</a:t>
            </a:r>
            <a:endParaRPr>
              <a:solidFill>
                <a:srgbClr val="9900FF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Define a filter</a:t>
            </a:r>
            <a:endParaRPr>
              <a:solidFill>
                <a:schemeClr val="dk1"/>
              </a:solidFill>
            </a:endParaRPr>
          </a:p>
          <a:p>
            <a:pPr indent="-331469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where “</a:t>
            </a:r>
            <a:r>
              <a:rPr lang="en" sz="1800">
                <a:solidFill>
                  <a:srgbClr val="9900FF"/>
                </a:solidFill>
              </a:rPr>
              <a:t>authorized_flag</a:t>
            </a:r>
            <a:r>
              <a:rPr lang="en" sz="1800"/>
              <a:t>” is defined →   </a:t>
            </a:r>
            <a:r>
              <a:rPr lang="en" sz="1800">
                <a:solidFill>
                  <a:srgbClr val="9900FF"/>
                </a:solidFill>
              </a:rPr>
              <a:t>transactions_known</a:t>
            </a:r>
            <a:endParaRPr sz="1800">
              <a:solidFill>
                <a:srgbClr val="9900FF"/>
              </a:solidFill>
            </a:endParaRPr>
          </a:p>
          <a:p>
            <a:pPr indent="-331469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" sz="1800"/>
              <a:t>all other rows → </a:t>
            </a:r>
            <a:r>
              <a:rPr lang="en" sz="1800">
                <a:solidFill>
                  <a:srgbClr val="9900FF"/>
                </a:solidFill>
              </a:rPr>
              <a:t>transactions_unknown</a:t>
            </a:r>
            <a:endParaRPr sz="1800">
              <a:solidFill>
                <a:srgbClr val="9900FF"/>
              </a:solidFill>
            </a:endParaRPr>
          </a:p>
        </p:txBody>
      </p:sp>
      <p:sp>
        <p:nvSpPr>
          <p:cNvPr id="1530" name="Google Shape;1530;p104"/>
          <p:cNvSpPr txBox="1"/>
          <p:nvPr/>
        </p:nvSpPr>
        <p:spPr>
          <a:xfrm>
            <a:off x="686175" y="3951600"/>
            <a:ext cx="7390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We can train our model </a:t>
            </a:r>
            <a:r>
              <a:rPr lang="en" sz="1800">
                <a:solidFill>
                  <a:srgbClr val="E600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only</a:t>
            </a:r>
            <a:r>
              <a:rPr lang="en" sz="18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on the records where we know the value of “</a:t>
            </a:r>
            <a:r>
              <a:rPr lang="en" sz="18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authorized_flag</a:t>
            </a:r>
            <a:r>
              <a:rPr lang="en" sz="18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”</a:t>
            </a:r>
            <a:endParaRPr sz="18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	</a:t>
            </a:r>
            <a:endParaRPr sz="18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05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split recipe and the two output datasets</a:t>
            </a:r>
            <a:endParaRPr/>
          </a:p>
        </p:txBody>
      </p:sp>
      <p:pic>
        <p:nvPicPr>
          <p:cNvPr id="1536" name="Google Shape;15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75" y="1132650"/>
            <a:ext cx="2685600" cy="25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427" y="2653275"/>
            <a:ext cx="2973374" cy="2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850" y="1258475"/>
            <a:ext cx="2973375" cy="2376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6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into known and unknown datasets</a:t>
            </a:r>
            <a:endParaRPr/>
          </a:p>
        </p:txBody>
      </p:sp>
      <p:pic>
        <p:nvPicPr>
          <p:cNvPr id="1544" name="Google Shape;15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00" y="1114650"/>
            <a:ext cx="4309899" cy="23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106"/>
          <p:cNvPicPr preferRelativeResize="0"/>
          <p:nvPr/>
        </p:nvPicPr>
        <p:blipFill rotWithShape="1">
          <a:blip r:embed="rId4">
            <a:alphaModFix/>
          </a:blip>
          <a:srcRect b="11389" l="19982" r="18644" t="11651"/>
          <a:stretch/>
        </p:blipFill>
        <p:spPr>
          <a:xfrm>
            <a:off x="1407837" y="4470050"/>
            <a:ext cx="1268475" cy="5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06"/>
          <p:cNvSpPr txBox="1"/>
          <p:nvPr/>
        </p:nvSpPr>
        <p:spPr>
          <a:xfrm>
            <a:off x="1069925" y="4110050"/>
            <a:ext cx="208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...and then click “</a:t>
            </a:r>
            <a:r>
              <a:rPr lang="en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RUN</a:t>
            </a:r>
            <a:r>
              <a:rPr lang="en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”</a:t>
            </a:r>
            <a:endParaRPr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547" name="Google Shape;154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22175"/>
            <a:ext cx="3620224" cy="2851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7"/>
          <p:cNvSpPr txBox="1"/>
          <p:nvPr>
            <p:ph type="title"/>
          </p:nvPr>
        </p:nvSpPr>
        <p:spPr>
          <a:xfrm>
            <a:off x="1095675" y="898900"/>
            <a:ext cx="19179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Machine Learning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3" name="Google Shape;1553;p107"/>
          <p:cNvSpPr txBox="1"/>
          <p:nvPr>
            <p:ph idx="3" type="body"/>
          </p:nvPr>
        </p:nvSpPr>
        <p:spPr>
          <a:xfrm>
            <a:off x="3933300" y="1281478"/>
            <a:ext cx="4850700" cy="3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" sz="1800"/>
              <a:t>Create machine learning models using the visual interface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Leverage open source packages like scikit-learn, xgboost, MLlib, Keras, Tensorflow, and H2O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 batch-scoring on new data using a trained model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Deploy models as REST API endpoints</a:t>
            </a:r>
            <a:endParaRPr sz="1800"/>
          </a:p>
        </p:txBody>
      </p:sp>
      <p:pic>
        <p:nvPicPr>
          <p:cNvPr id="1554" name="Google Shape;155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75" y="1944688"/>
            <a:ext cx="1254125" cy="1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425" y="2818650"/>
            <a:ext cx="1491175" cy="14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8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 model to predict “</a:t>
            </a:r>
            <a:r>
              <a:rPr lang="en">
                <a:solidFill>
                  <a:srgbClr val="9900FF"/>
                </a:solidFill>
              </a:rPr>
              <a:t>authorized_flag</a:t>
            </a:r>
            <a:r>
              <a:rPr lang="en"/>
              <a:t>”</a:t>
            </a:r>
            <a:endParaRPr/>
          </a:p>
        </p:txBody>
      </p:sp>
      <p:sp>
        <p:nvSpPr>
          <p:cNvPr id="1561" name="Google Shape;1561;p108"/>
          <p:cNvSpPr txBox="1"/>
          <p:nvPr>
            <p:ph idx="2" type="title"/>
          </p:nvPr>
        </p:nvSpPr>
        <p:spPr>
          <a:xfrm>
            <a:off x="1072350" y="1148675"/>
            <a:ext cx="7179300" cy="31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Go to the </a:t>
            </a:r>
            <a:r>
              <a:rPr lang="en">
                <a:solidFill>
                  <a:srgbClr val="E6007E"/>
                </a:solidFill>
              </a:rPr>
              <a:t>Lab</a:t>
            </a:r>
            <a:r>
              <a:rPr lang="en">
                <a:solidFill>
                  <a:schemeClr val="dk1"/>
                </a:solidFill>
              </a:rPr>
              <a:t> for the </a:t>
            </a:r>
            <a:r>
              <a:rPr lang="en">
                <a:solidFill>
                  <a:srgbClr val="9900FF"/>
                </a:solidFill>
              </a:rPr>
              <a:t>transactions_known</a:t>
            </a:r>
            <a:r>
              <a:rPr lang="en">
                <a:solidFill>
                  <a:schemeClr val="dk1"/>
                </a:solidFill>
              </a:rPr>
              <a:t> dataset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Create a new </a:t>
            </a:r>
            <a:r>
              <a:rPr lang="en">
                <a:solidFill>
                  <a:srgbClr val="E6007E"/>
                </a:solidFill>
              </a:rPr>
              <a:t>Visual Model</a:t>
            </a:r>
            <a:endParaRPr>
              <a:solidFill>
                <a:srgbClr val="E6007E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In the Design tab, try different </a:t>
            </a:r>
            <a:r>
              <a:rPr lang="en">
                <a:solidFill>
                  <a:srgbClr val="E6007E"/>
                </a:solidFill>
              </a:rPr>
              <a:t>algorithms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E6007E"/>
                </a:solidFill>
              </a:rPr>
              <a:t>hyperparameters</a:t>
            </a:r>
            <a:endParaRPr>
              <a:solidFill>
                <a:srgbClr val="E6007E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rgbClr val="E6007E"/>
                </a:solidFill>
              </a:rPr>
              <a:t>Train</a:t>
            </a:r>
            <a:r>
              <a:rPr lang="en">
                <a:solidFill>
                  <a:schemeClr val="dk1"/>
                </a:solidFill>
              </a:rPr>
              <a:t> your models - find the best one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009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AB1A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46"/>
          <p:cNvGrpSpPr/>
          <p:nvPr/>
        </p:nvGrpSpPr>
        <p:grpSpPr>
          <a:xfrm>
            <a:off x="358641" y="3935900"/>
            <a:ext cx="713100" cy="720685"/>
            <a:chOff x="434841" y="4078775"/>
            <a:chExt cx="713100" cy="720685"/>
          </a:xfrm>
        </p:grpSpPr>
        <p:sp>
          <p:nvSpPr>
            <p:cNvPr id="565" name="Google Shape;565;p46"/>
            <p:cNvSpPr/>
            <p:nvPr/>
          </p:nvSpPr>
          <p:spPr>
            <a:xfrm>
              <a:off x="434841" y="4632960"/>
              <a:ext cx="7131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Data Engineer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66" name="Google Shape;566;p46"/>
            <p:cNvPicPr preferRelativeResize="0"/>
            <p:nvPr/>
          </p:nvPicPr>
          <p:blipFill rotWithShape="1">
            <a:blip r:embed="rId3">
              <a:alphaModFix/>
            </a:blip>
            <a:srcRect b="0" l="16666" r="16666" t="0"/>
            <a:stretch/>
          </p:blipFill>
          <p:spPr>
            <a:xfrm>
              <a:off x="530218" y="4078775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67" name="Google Shape;567;p46"/>
          <p:cNvGrpSpPr/>
          <p:nvPr/>
        </p:nvGrpSpPr>
        <p:grpSpPr>
          <a:xfrm>
            <a:off x="372690" y="2276334"/>
            <a:ext cx="713100" cy="731963"/>
            <a:chOff x="455165" y="2352534"/>
            <a:chExt cx="713100" cy="731963"/>
          </a:xfrm>
        </p:grpSpPr>
        <p:sp>
          <p:nvSpPr>
            <p:cNvPr id="568" name="Google Shape;568;p46"/>
            <p:cNvSpPr/>
            <p:nvPr/>
          </p:nvSpPr>
          <p:spPr>
            <a:xfrm>
              <a:off x="455165" y="2917997"/>
              <a:ext cx="7131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Data Scientist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69" name="Google Shape;569;p46"/>
            <p:cNvPicPr preferRelativeResize="0"/>
            <p:nvPr/>
          </p:nvPicPr>
          <p:blipFill rotWithShape="1">
            <a:blip r:embed="rId4">
              <a:alphaModFix/>
            </a:blip>
            <a:srcRect b="0" l="16647" r="16654" t="0"/>
            <a:stretch/>
          </p:blipFill>
          <p:spPr>
            <a:xfrm>
              <a:off x="530237" y="2352534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70" name="Google Shape;570;p46"/>
          <p:cNvGrpSpPr/>
          <p:nvPr/>
        </p:nvGrpSpPr>
        <p:grpSpPr>
          <a:xfrm>
            <a:off x="310150" y="1432500"/>
            <a:ext cx="834300" cy="722723"/>
            <a:chOff x="386350" y="1470600"/>
            <a:chExt cx="834300" cy="722723"/>
          </a:xfrm>
        </p:grpSpPr>
        <p:sp>
          <p:nvSpPr>
            <p:cNvPr id="571" name="Google Shape;571;p46"/>
            <p:cNvSpPr/>
            <p:nvPr/>
          </p:nvSpPr>
          <p:spPr>
            <a:xfrm>
              <a:off x="386350" y="2026823"/>
              <a:ext cx="8343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i="0" lang="en" sz="650" u="none" cap="none" strike="noStrike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Business Analyst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72" name="Google Shape;572;p46"/>
            <p:cNvPicPr preferRelativeResize="0"/>
            <p:nvPr/>
          </p:nvPicPr>
          <p:blipFill rotWithShape="1">
            <a:blip r:embed="rId5">
              <a:alphaModFix/>
            </a:blip>
            <a:srcRect b="0" l="16666" r="16666" t="0"/>
            <a:stretch/>
          </p:blipFill>
          <p:spPr>
            <a:xfrm>
              <a:off x="534640" y="1470600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73" name="Google Shape;573;p46"/>
          <p:cNvGrpSpPr/>
          <p:nvPr/>
        </p:nvGrpSpPr>
        <p:grpSpPr>
          <a:xfrm>
            <a:off x="285550" y="3100813"/>
            <a:ext cx="887400" cy="722687"/>
            <a:chOff x="361750" y="3191863"/>
            <a:chExt cx="887400" cy="722687"/>
          </a:xfrm>
        </p:grpSpPr>
        <p:sp>
          <p:nvSpPr>
            <p:cNvPr id="574" name="Google Shape;574;p46"/>
            <p:cNvSpPr/>
            <p:nvPr/>
          </p:nvSpPr>
          <p:spPr>
            <a:xfrm>
              <a:off x="361750" y="3761550"/>
              <a:ext cx="887400" cy="1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700"/>
                <a:buFont typeface="Source Sans Pro"/>
                <a:buNone/>
              </a:pPr>
              <a:r>
                <a:rPr b="1" lang="en" sz="650">
                  <a:solidFill>
                    <a:srgbClr val="3E3E3E"/>
                  </a:solidFill>
                  <a:latin typeface="Roboto"/>
                  <a:ea typeface="Roboto"/>
                  <a:cs typeface="Roboto"/>
                  <a:sym typeface="Roboto"/>
                </a:rPr>
                <a:t>Analytics Leader</a:t>
              </a:r>
              <a:endParaRPr b="1" i="0" sz="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75" name="Google Shape;575;p46"/>
            <p:cNvPicPr preferRelativeResize="0"/>
            <p:nvPr/>
          </p:nvPicPr>
          <p:blipFill rotWithShape="1">
            <a:blip r:embed="rId6">
              <a:alphaModFix/>
            </a:blip>
            <a:srcRect b="0" l="16666" r="16666" t="0"/>
            <a:stretch/>
          </p:blipFill>
          <p:spPr>
            <a:xfrm>
              <a:off x="530231" y="3191863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cxnSp>
        <p:nvCxnSpPr>
          <p:cNvPr id="576" name="Google Shape;576;p46"/>
          <p:cNvCxnSpPr/>
          <p:nvPr/>
        </p:nvCxnSpPr>
        <p:spPr>
          <a:xfrm>
            <a:off x="1523200" y="2217950"/>
            <a:ext cx="697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46"/>
          <p:cNvCxnSpPr/>
          <p:nvPr/>
        </p:nvCxnSpPr>
        <p:spPr>
          <a:xfrm>
            <a:off x="1523200" y="3048425"/>
            <a:ext cx="697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46"/>
          <p:cNvCxnSpPr/>
          <p:nvPr/>
        </p:nvCxnSpPr>
        <p:spPr>
          <a:xfrm>
            <a:off x="1523200" y="3870100"/>
            <a:ext cx="697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46"/>
          <p:cNvCxnSpPr/>
          <p:nvPr/>
        </p:nvCxnSpPr>
        <p:spPr>
          <a:xfrm>
            <a:off x="1523200" y="1387475"/>
            <a:ext cx="697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46"/>
          <p:cNvCxnSpPr/>
          <p:nvPr/>
        </p:nvCxnSpPr>
        <p:spPr>
          <a:xfrm>
            <a:off x="1523200" y="4680000"/>
            <a:ext cx="697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81" name="Google Shape;581;p46"/>
          <p:cNvSpPr/>
          <p:nvPr/>
        </p:nvSpPr>
        <p:spPr>
          <a:xfrm>
            <a:off x="3372275" y="1512311"/>
            <a:ext cx="1187700" cy="580800"/>
          </a:xfrm>
          <a:prstGeom prst="roundRect">
            <a:avLst>
              <a:gd fmla="val 11227" name="adj"/>
            </a:avLst>
          </a:prstGeom>
          <a:solidFill>
            <a:srgbClr val="E9DEF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Auto ML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46"/>
          <p:cNvSpPr/>
          <p:nvPr/>
        </p:nvSpPr>
        <p:spPr>
          <a:xfrm>
            <a:off x="7237900" y="3984713"/>
            <a:ext cx="1187700" cy="580800"/>
          </a:xfrm>
          <a:prstGeom prst="roundRect">
            <a:avLst>
              <a:gd fmla="val 10640" name="adj"/>
            </a:avLst>
          </a:prstGeom>
          <a:solidFill>
            <a:srgbClr val="C1CDFF">
              <a:alpha val="4804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IT Monitoring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46"/>
          <p:cNvSpPr/>
          <p:nvPr/>
        </p:nvSpPr>
        <p:spPr>
          <a:xfrm>
            <a:off x="5866300" y="3984588"/>
            <a:ext cx="1187700" cy="580800"/>
          </a:xfrm>
          <a:prstGeom prst="roundRect">
            <a:avLst>
              <a:gd fmla="val 12661" name="adj"/>
            </a:avLst>
          </a:prstGeom>
          <a:solidFill>
            <a:srgbClr val="C1CDFF">
              <a:alpha val="4804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Refactored data project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46"/>
          <p:cNvSpPr/>
          <p:nvPr/>
        </p:nvSpPr>
        <p:spPr>
          <a:xfrm>
            <a:off x="1506375" y="1512311"/>
            <a:ext cx="1187700" cy="580800"/>
          </a:xfrm>
          <a:prstGeom prst="roundRect">
            <a:avLst>
              <a:gd fmla="val 11227" name="adj"/>
            </a:avLst>
          </a:prstGeom>
          <a:solidFill>
            <a:srgbClr val="E9DEF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 Data Preparation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46"/>
          <p:cNvSpPr/>
          <p:nvPr/>
        </p:nvSpPr>
        <p:spPr>
          <a:xfrm>
            <a:off x="4566625" y="3168862"/>
            <a:ext cx="1187700" cy="580800"/>
          </a:xfrm>
          <a:prstGeom prst="roundRect">
            <a:avLst>
              <a:gd fmla="val 12752" name="adj"/>
            </a:avLst>
          </a:prstGeom>
          <a:solidFill>
            <a:srgbClr val="FDDED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Visualization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and validation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7237900" y="2348600"/>
            <a:ext cx="1187700" cy="580800"/>
          </a:xfrm>
          <a:prstGeom prst="roundRect">
            <a:avLst>
              <a:gd fmla="val 12596" name="adj"/>
            </a:avLst>
          </a:prstGeom>
          <a:solidFill>
            <a:srgbClr val="D7F0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Model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2184575" y="3168863"/>
            <a:ext cx="1187700" cy="580800"/>
          </a:xfrm>
          <a:prstGeom prst="roundRect">
            <a:avLst>
              <a:gd fmla="val 12752" name="adj"/>
            </a:avLst>
          </a:prstGeom>
          <a:solidFill>
            <a:srgbClr val="FDDED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Visualization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and validation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1506375" y="2342787"/>
            <a:ext cx="3053400" cy="580800"/>
          </a:xfrm>
          <a:prstGeom prst="roundRect">
            <a:avLst>
              <a:gd fmla="val 8783" name="adj"/>
            </a:avLst>
          </a:prstGeom>
          <a:solidFill>
            <a:srgbClr val="D7F0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R, Python, Notebooks, and </a:t>
            </a:r>
            <a:br>
              <a:rPr lang="en" sz="800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latin typeface="Roboto"/>
                <a:ea typeface="Roboto"/>
                <a:cs typeface="Roboto"/>
                <a:sym typeface="Roboto"/>
              </a:rPr>
              <a:t>(many) Data Science Libraries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9" name="Google Shape;589;p46"/>
          <p:cNvCxnSpPr>
            <a:stCxn id="590" idx="4"/>
            <a:endCxn id="591" idx="0"/>
          </p:cNvCxnSpPr>
          <p:nvPr/>
        </p:nvCxnSpPr>
        <p:spPr>
          <a:xfrm>
            <a:off x="1471975" y="2098945"/>
            <a:ext cx="15000" cy="71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46"/>
          <p:cNvCxnSpPr>
            <a:stCxn id="593" idx="3"/>
            <a:endCxn id="591" idx="7"/>
          </p:cNvCxnSpPr>
          <p:nvPr/>
        </p:nvCxnSpPr>
        <p:spPr>
          <a:xfrm flipH="1">
            <a:off x="1525067" y="2083129"/>
            <a:ext cx="1109700" cy="743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6"/>
          <p:cNvCxnSpPr>
            <a:stCxn id="593" idx="5"/>
            <a:endCxn id="595" idx="1"/>
          </p:cNvCxnSpPr>
          <p:nvPr/>
        </p:nvCxnSpPr>
        <p:spPr>
          <a:xfrm>
            <a:off x="2711135" y="2083129"/>
            <a:ext cx="1822800" cy="494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46"/>
          <p:cNvCxnSpPr>
            <a:stCxn id="591" idx="6"/>
            <a:endCxn id="597" idx="2"/>
          </p:cNvCxnSpPr>
          <p:nvPr/>
        </p:nvCxnSpPr>
        <p:spPr>
          <a:xfrm>
            <a:off x="1540996" y="2865135"/>
            <a:ext cx="5697600" cy="5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98" name="Google Shape;598;p46"/>
          <p:cNvSpPr/>
          <p:nvPr/>
        </p:nvSpPr>
        <p:spPr>
          <a:xfrm>
            <a:off x="7161660" y="446172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789241" y="446172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518012" y="256193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0" name="Google Shape;600;p46"/>
          <p:cNvCxnSpPr>
            <a:stCxn id="598" idx="0"/>
            <a:endCxn id="597" idx="4"/>
          </p:cNvCxnSpPr>
          <p:nvPr/>
        </p:nvCxnSpPr>
        <p:spPr>
          <a:xfrm flipH="1" rot="10800000">
            <a:off x="7215660" y="2978525"/>
            <a:ext cx="76800" cy="148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46"/>
          <p:cNvCxnSpPr>
            <a:stCxn id="602" idx="2"/>
            <a:endCxn id="593" idx="6"/>
          </p:cNvCxnSpPr>
          <p:nvPr/>
        </p:nvCxnSpPr>
        <p:spPr>
          <a:xfrm rot="10800000">
            <a:off x="2726834" y="2044945"/>
            <a:ext cx="116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46"/>
          <p:cNvCxnSpPr>
            <a:stCxn id="590" idx="5"/>
            <a:endCxn id="604" idx="7"/>
          </p:cNvCxnSpPr>
          <p:nvPr/>
        </p:nvCxnSpPr>
        <p:spPr>
          <a:xfrm>
            <a:off x="1510159" y="2083129"/>
            <a:ext cx="700500" cy="156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46"/>
          <p:cNvCxnSpPr>
            <a:stCxn id="591" idx="4"/>
            <a:endCxn id="604" idx="3"/>
          </p:cNvCxnSpPr>
          <p:nvPr/>
        </p:nvCxnSpPr>
        <p:spPr>
          <a:xfrm>
            <a:off x="1486997" y="2919135"/>
            <a:ext cx="647400" cy="804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46"/>
          <p:cNvCxnSpPr>
            <a:stCxn id="602" idx="6"/>
            <a:endCxn id="607" idx="0"/>
          </p:cNvCxnSpPr>
          <p:nvPr/>
        </p:nvCxnSpPr>
        <p:spPr>
          <a:xfrm>
            <a:off x="4002134" y="2044945"/>
            <a:ext cx="581400" cy="158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07" name="Google Shape;607;p46"/>
          <p:cNvSpPr/>
          <p:nvPr/>
        </p:nvSpPr>
        <p:spPr>
          <a:xfrm>
            <a:off x="4529529" y="3631211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8" name="Google Shape;608;p46"/>
          <p:cNvCxnSpPr>
            <a:stCxn id="607" idx="6"/>
            <a:endCxn id="599" idx="1"/>
          </p:cNvCxnSpPr>
          <p:nvPr/>
        </p:nvCxnSpPr>
        <p:spPr>
          <a:xfrm>
            <a:off x="4637529" y="3685211"/>
            <a:ext cx="1167600" cy="79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97" name="Google Shape;597;p46"/>
          <p:cNvSpPr/>
          <p:nvPr/>
        </p:nvSpPr>
        <p:spPr>
          <a:xfrm>
            <a:off x="7238585" y="2870607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9" name="Google Shape;609;p46"/>
          <p:cNvCxnSpPr>
            <a:stCxn id="593" idx="5"/>
            <a:endCxn id="597" idx="0"/>
          </p:cNvCxnSpPr>
          <p:nvPr/>
        </p:nvCxnSpPr>
        <p:spPr>
          <a:xfrm>
            <a:off x="2711135" y="2083129"/>
            <a:ext cx="4581600" cy="78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46"/>
          <p:cNvCxnSpPr>
            <a:stCxn id="598" idx="2"/>
            <a:endCxn id="599" idx="6"/>
          </p:cNvCxnSpPr>
          <p:nvPr/>
        </p:nvCxnSpPr>
        <p:spPr>
          <a:xfrm rot="10800000">
            <a:off x="5897160" y="4515725"/>
            <a:ext cx="126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46"/>
          <p:cNvCxnSpPr>
            <a:stCxn id="595" idx="4"/>
            <a:endCxn id="607" idx="0"/>
          </p:cNvCxnSpPr>
          <p:nvPr/>
        </p:nvCxnSpPr>
        <p:spPr>
          <a:xfrm>
            <a:off x="4572012" y="2669935"/>
            <a:ext cx="11400" cy="96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90" name="Google Shape;590;p46"/>
          <p:cNvSpPr/>
          <p:nvPr/>
        </p:nvSpPr>
        <p:spPr>
          <a:xfrm>
            <a:off x="1417975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618951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432997" y="281113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2118483" y="3631190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3894134" y="1990945"/>
            <a:ext cx="108000" cy="10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1304125" y="1290825"/>
            <a:ext cx="7389900" cy="3658800"/>
          </a:xfrm>
          <a:prstGeom prst="roundRect">
            <a:avLst>
              <a:gd fmla="val 4945" name="adj"/>
            </a:avLst>
          </a:prstGeom>
          <a:solidFill>
            <a:srgbClr val="D7F0EF">
              <a:alpha val="6535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3" name="Google Shape;613;p46"/>
          <p:cNvGrpSpPr/>
          <p:nvPr/>
        </p:nvGrpSpPr>
        <p:grpSpPr>
          <a:xfrm>
            <a:off x="3704420" y="1757412"/>
            <a:ext cx="2556019" cy="2594044"/>
            <a:chOff x="9690812" y="2580785"/>
            <a:chExt cx="658225" cy="668034"/>
          </a:xfrm>
        </p:grpSpPr>
        <p:sp>
          <p:nvSpPr>
            <p:cNvPr id="614" name="Google Shape;614;p46"/>
            <p:cNvSpPr/>
            <p:nvPr/>
          </p:nvSpPr>
          <p:spPr>
            <a:xfrm>
              <a:off x="9728937" y="2632025"/>
              <a:ext cx="581400" cy="58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5" name="Google Shape;615;p46"/>
            <p:cNvPicPr preferRelativeResize="0"/>
            <p:nvPr/>
          </p:nvPicPr>
          <p:blipFill rotWithShape="1">
            <a:blip r:embed="rId7">
              <a:alphaModFix/>
            </a:blip>
            <a:srcRect b="0" l="-798" r="-1535" t="-3852"/>
            <a:stretch/>
          </p:blipFill>
          <p:spPr>
            <a:xfrm>
              <a:off x="9690812" y="2580785"/>
              <a:ext cx="658225" cy="6680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6" name="Google Shape;616;p46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617" name="Google Shape;617;p46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Bring Business Analysts, Engineers, and Scientists Together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09"/>
          <p:cNvSpPr txBox="1"/>
          <p:nvPr>
            <p:ph type="title"/>
          </p:nvPr>
        </p:nvSpPr>
        <p:spPr>
          <a:xfrm>
            <a:off x="360000" y="360000"/>
            <a:ext cx="6519600" cy="8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the </a:t>
            </a:r>
            <a:r>
              <a:rPr lang="en">
                <a:solidFill>
                  <a:srgbClr val="9900FF"/>
                </a:solidFill>
              </a:rPr>
              <a:t>transactions_known</a:t>
            </a:r>
            <a:r>
              <a:rPr lang="en"/>
              <a:t> dataset and to go to the Lab </a:t>
            </a:r>
            <a:endParaRPr/>
          </a:p>
        </p:txBody>
      </p:sp>
      <p:pic>
        <p:nvPicPr>
          <p:cNvPr id="1567" name="Google Shape;156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950" y="1346075"/>
            <a:ext cx="6364091" cy="36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10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AutoML prediction model</a:t>
            </a:r>
            <a:endParaRPr/>
          </a:p>
        </p:txBody>
      </p:sp>
      <p:pic>
        <p:nvPicPr>
          <p:cNvPr id="1573" name="Google Shape;157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2400"/>
            <a:ext cx="4211961" cy="16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75" y="1525125"/>
            <a:ext cx="5858727" cy="303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11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Design tab to change ML settings</a:t>
            </a:r>
            <a:endParaRPr/>
          </a:p>
        </p:txBody>
      </p:sp>
      <p:pic>
        <p:nvPicPr>
          <p:cNvPr id="1580" name="Google Shape;158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675" y="1238200"/>
            <a:ext cx="6216651" cy="31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12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concepts</a:t>
            </a:r>
            <a:endParaRPr/>
          </a:p>
        </p:txBody>
      </p:sp>
      <p:sp>
        <p:nvSpPr>
          <p:cNvPr id="1586" name="Google Shape;1586;p112"/>
          <p:cNvSpPr txBox="1"/>
          <p:nvPr>
            <p:ph idx="3" type="body"/>
          </p:nvPr>
        </p:nvSpPr>
        <p:spPr>
          <a:xfrm>
            <a:off x="469050" y="1564801"/>
            <a:ext cx="4850700" cy="20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Regression</a:t>
            </a:r>
            <a:r>
              <a:rPr lang="en" sz="1800">
                <a:solidFill>
                  <a:schemeClr val="dk1"/>
                </a:solidFill>
              </a:rPr>
              <a:t> - predict a continuous numeric target variable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Classification</a:t>
            </a:r>
            <a:r>
              <a:rPr lang="en" sz="1800">
                <a:solidFill>
                  <a:schemeClr val="dk1"/>
                </a:solidFill>
              </a:rPr>
              <a:t> - predict a discrete “class” of your target variable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40099"/>
              </a:solidFill>
            </a:endParaRPr>
          </a:p>
        </p:txBody>
      </p:sp>
      <p:pic>
        <p:nvPicPr>
          <p:cNvPr id="1587" name="Google Shape;158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900" y="1311950"/>
            <a:ext cx="3359475" cy="251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12"/>
          <p:cNvSpPr txBox="1"/>
          <p:nvPr/>
        </p:nvSpPr>
        <p:spPr>
          <a:xfrm>
            <a:off x="360000" y="3831550"/>
            <a:ext cx="47943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type of problem is ours?</a:t>
            </a:r>
            <a:endParaRPr b="1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99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Classification</a:t>
            </a:r>
            <a:endParaRPr b="1" sz="1800">
              <a:solidFill>
                <a:srgbClr val="99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13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- imbalanced data</a:t>
            </a:r>
            <a:endParaRPr/>
          </a:p>
        </p:txBody>
      </p:sp>
      <p:sp>
        <p:nvSpPr>
          <p:cNvPr id="1594" name="Google Shape;1594;p113"/>
          <p:cNvSpPr txBox="1"/>
          <p:nvPr>
            <p:ph idx="3" type="body"/>
          </p:nvPr>
        </p:nvSpPr>
        <p:spPr>
          <a:xfrm>
            <a:off x="290700" y="1009950"/>
            <a:ext cx="55098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Notice that our target column ‘</a:t>
            </a:r>
            <a:r>
              <a:rPr lang="en" sz="18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authorized_flag</a:t>
            </a:r>
            <a:r>
              <a:rPr lang="en" sz="1800">
                <a:solidFill>
                  <a:schemeClr val="dk1"/>
                </a:solidFill>
              </a:rPr>
              <a:t>’ is imbalanced - this is problematic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rgbClr val="440099"/>
              </a:solidFill>
            </a:endParaRPr>
          </a:p>
        </p:txBody>
      </p:sp>
      <p:sp>
        <p:nvSpPr>
          <p:cNvPr id="1595" name="Google Shape;1595;p113"/>
          <p:cNvSpPr txBox="1"/>
          <p:nvPr>
            <p:ph idx="3" type="body"/>
          </p:nvPr>
        </p:nvSpPr>
        <p:spPr>
          <a:xfrm>
            <a:off x="5870250" y="1506450"/>
            <a:ext cx="3141900" cy="32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Two things we can try: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rgbClr val="E600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Rebalance</a:t>
            </a:r>
            <a:r>
              <a:rPr lang="en" sz="1800">
                <a:solidFill>
                  <a:schemeClr val="dk1"/>
                </a:solidFill>
              </a:rPr>
              <a:t> our train/test sets to undersample rows from the more popular class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rgbClr val="E600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Weight </a:t>
            </a:r>
            <a:r>
              <a:rPr lang="en" sz="1800">
                <a:solidFill>
                  <a:schemeClr val="dk1"/>
                </a:solidFill>
              </a:rPr>
              <a:t>error metrics according to the inverse frequency of each class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96" name="Google Shape;159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88" y="1834250"/>
            <a:ext cx="4974820" cy="307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14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07E"/>
                </a:solidFill>
              </a:rPr>
              <a:t>Rebalance</a:t>
            </a:r>
            <a:r>
              <a:rPr lang="en"/>
              <a:t> train/test sets</a:t>
            </a:r>
            <a:endParaRPr/>
          </a:p>
        </p:txBody>
      </p:sp>
      <p:pic>
        <p:nvPicPr>
          <p:cNvPr id="1602" name="Google Shape;160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913" y="3072425"/>
            <a:ext cx="3637476" cy="10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14"/>
          <p:cNvSpPr txBox="1"/>
          <p:nvPr>
            <p:ph idx="3" type="body"/>
          </p:nvPr>
        </p:nvSpPr>
        <p:spPr>
          <a:xfrm>
            <a:off x="5671713" y="2367700"/>
            <a:ext cx="31419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Choose 100,000 records balanced from the </a:t>
            </a:r>
            <a:r>
              <a:rPr lang="en" sz="1400">
                <a:solidFill>
                  <a:schemeClr val="dk1"/>
                </a:solidFill>
              </a:rPr>
              <a:t>‘</a:t>
            </a:r>
            <a:r>
              <a:rPr lang="en" sz="14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authorized_flag</a:t>
            </a:r>
            <a:r>
              <a:rPr lang="en" sz="1400">
                <a:solidFill>
                  <a:schemeClr val="dk1"/>
                </a:solidFill>
              </a:rPr>
              <a:t>’ </a:t>
            </a:r>
            <a:r>
              <a:rPr lang="en" sz="1400">
                <a:solidFill>
                  <a:schemeClr val="dk1"/>
                </a:solidFill>
              </a:rPr>
              <a:t>column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604" name="Google Shape;160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25" y="861350"/>
            <a:ext cx="4817909" cy="41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15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Train/test split</a:t>
            </a:r>
            <a:endParaRPr/>
          </a:p>
        </p:txBody>
      </p:sp>
      <p:sp>
        <p:nvSpPr>
          <p:cNvPr id="1610" name="Google Shape;1610;p115"/>
          <p:cNvSpPr txBox="1"/>
          <p:nvPr>
            <p:ph idx="3" type="body"/>
          </p:nvPr>
        </p:nvSpPr>
        <p:spPr>
          <a:xfrm>
            <a:off x="6332500" y="1460750"/>
            <a:ext cx="2747100" cy="26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Note</a:t>
            </a:r>
            <a:r>
              <a:rPr lang="en" sz="1800">
                <a:solidFill>
                  <a:schemeClr val="dk1"/>
                </a:solidFill>
              </a:rPr>
              <a:t>: it’s common to split your known data into:</a:t>
            </a:r>
            <a:endParaRPr sz="1800">
              <a:solidFill>
                <a:schemeClr val="dk1"/>
              </a:solidFill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800">
                <a:solidFill>
                  <a:srgbClr val="E6007E"/>
                </a:solidFill>
              </a:rPr>
              <a:t>80%</a:t>
            </a:r>
            <a:r>
              <a:rPr lang="en" sz="1800">
                <a:solidFill>
                  <a:schemeClr val="dk1"/>
                </a:solidFill>
              </a:rPr>
              <a:t> - data to train the model</a:t>
            </a:r>
            <a:endParaRPr sz="1800">
              <a:solidFill>
                <a:schemeClr val="dk1"/>
              </a:solidFill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800">
                <a:solidFill>
                  <a:srgbClr val="E6007E"/>
                </a:solidFill>
              </a:rPr>
              <a:t>20%</a:t>
            </a:r>
            <a:r>
              <a:rPr lang="en" sz="1800">
                <a:solidFill>
                  <a:schemeClr val="dk1"/>
                </a:solidFill>
              </a:rPr>
              <a:t> - hold-out data to test your model performance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40099"/>
              </a:solidFill>
            </a:endParaRPr>
          </a:p>
        </p:txBody>
      </p:sp>
      <p:pic>
        <p:nvPicPr>
          <p:cNvPr id="1611" name="Google Shape;161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75" y="999250"/>
            <a:ext cx="6027699" cy="391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16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07E"/>
                </a:solidFill>
              </a:rPr>
              <a:t>Weight </a:t>
            </a:r>
            <a:r>
              <a:rPr lang="en"/>
              <a:t>error metrics</a:t>
            </a:r>
            <a:endParaRPr/>
          </a:p>
        </p:txBody>
      </p:sp>
      <p:sp>
        <p:nvSpPr>
          <p:cNvPr id="1617" name="Google Shape;1617;p116"/>
          <p:cNvSpPr txBox="1"/>
          <p:nvPr>
            <p:ph idx="3" type="body"/>
          </p:nvPr>
        </p:nvSpPr>
        <p:spPr>
          <a:xfrm>
            <a:off x="335400" y="4170275"/>
            <a:ext cx="84240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You can </a:t>
            </a:r>
            <a:r>
              <a:rPr lang="en" sz="1600">
                <a:solidFill>
                  <a:srgbClr val="E600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weight</a:t>
            </a: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error calculations based on the target column class (or another column)</a:t>
            </a:r>
            <a:endParaRPr sz="16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SemiBold"/>
              <a:buChar char="●"/>
            </a:pPr>
            <a:r>
              <a:rPr lang="en" sz="14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Class weights </a:t>
            </a:r>
            <a:r>
              <a:rPr lang="en"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is generally a good place to start</a:t>
            </a:r>
            <a:endParaRPr sz="14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18" name="Google Shape;1618;p116"/>
          <p:cNvSpPr txBox="1"/>
          <p:nvPr>
            <p:ph idx="3" type="body"/>
          </p:nvPr>
        </p:nvSpPr>
        <p:spPr>
          <a:xfrm>
            <a:off x="5994275" y="1944875"/>
            <a:ext cx="21183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/>
              <a:t>Look out for blue boxes for tips</a:t>
            </a:r>
            <a:endParaRPr b="1" sz="1600"/>
          </a:p>
        </p:txBody>
      </p:sp>
      <p:pic>
        <p:nvPicPr>
          <p:cNvPr id="1619" name="Google Shape;161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00" y="1048663"/>
            <a:ext cx="4963126" cy="30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17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1625" name="Google Shape;1625;p117"/>
          <p:cNvSpPr txBox="1"/>
          <p:nvPr>
            <p:ph idx="3" type="body"/>
          </p:nvPr>
        </p:nvSpPr>
        <p:spPr>
          <a:xfrm>
            <a:off x="699875" y="1082475"/>
            <a:ext cx="6446400" cy="3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Choose the columns in our dataset to consider when modeling credit card fraud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Consider: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Only include columns which you’ll have </a:t>
            </a:r>
            <a:r>
              <a:rPr lang="en" sz="18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prior to the moment you need to make a prediction</a:t>
            </a:r>
            <a:r>
              <a:rPr lang="en" sz="1800">
                <a:solidFill>
                  <a:schemeClr val="dk1"/>
                </a:solidFill>
              </a:rPr>
              <a:t> (no data leakage)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Intuition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subject matter expertise</a:t>
            </a:r>
            <a:r>
              <a:rPr lang="en" sz="1800">
                <a:solidFill>
                  <a:schemeClr val="dk1"/>
                </a:solidFill>
              </a:rPr>
              <a:t> are important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rgbClr val="440099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18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turn features “On” in the “Features handling” tab</a:t>
            </a:r>
            <a:endParaRPr/>
          </a:p>
        </p:txBody>
      </p:sp>
      <p:pic>
        <p:nvPicPr>
          <p:cNvPr id="1631" name="Google Shape;163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13" y="877900"/>
            <a:ext cx="6586183" cy="41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18"/>
          <p:cNvSpPr txBox="1"/>
          <p:nvPr/>
        </p:nvSpPr>
        <p:spPr>
          <a:xfrm>
            <a:off x="6855850" y="1693125"/>
            <a:ext cx="23409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Notice:</a:t>
            </a:r>
            <a:endParaRPr b="1"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007E"/>
              </a:buClr>
              <a:buSzPts val="1600"/>
              <a:buFont typeface="Source Sans Pro"/>
              <a:buAutoNum type="arabicPeriod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rescaling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1600"/>
              <a:buFont typeface="Source Sans Pro"/>
              <a:buAutoNum type="arabicPeriod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Missingness imputation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3" name="Google Shape;1633;p118"/>
          <p:cNvSpPr txBox="1"/>
          <p:nvPr/>
        </p:nvSpPr>
        <p:spPr>
          <a:xfrm>
            <a:off x="4662000" y="2665750"/>
            <a:ext cx="419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00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2200">
              <a:solidFill>
                <a:srgbClr val="E6007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4" name="Google Shape;1634;p118"/>
          <p:cNvSpPr txBox="1"/>
          <p:nvPr/>
        </p:nvSpPr>
        <p:spPr>
          <a:xfrm>
            <a:off x="5835825" y="2807100"/>
            <a:ext cx="419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00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2200">
              <a:solidFill>
                <a:srgbClr val="E6007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275"/>
            <a:ext cx="8839201" cy="32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7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624" name="Google Shape;624;p47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End-to-end Software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19"/>
          <p:cNvSpPr txBox="1"/>
          <p:nvPr>
            <p:ph type="title"/>
          </p:nvPr>
        </p:nvSpPr>
        <p:spPr>
          <a:xfrm>
            <a:off x="360000" y="18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on the following features</a:t>
            </a:r>
            <a:endParaRPr/>
          </a:p>
        </p:txBody>
      </p:sp>
      <p:sp>
        <p:nvSpPr>
          <p:cNvPr id="1640" name="Google Shape;1640;p119"/>
          <p:cNvSpPr txBox="1"/>
          <p:nvPr>
            <p:ph idx="3" type="body"/>
          </p:nvPr>
        </p:nvSpPr>
        <p:spPr>
          <a:xfrm>
            <a:off x="699875" y="749225"/>
            <a:ext cx="3707100" cy="42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</a:rPr>
              <a:t>(From the point of sale)</a:t>
            </a:r>
            <a:endParaRPr b="1" sz="1200">
              <a:solidFill>
                <a:srgbClr val="9900FF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purchase_month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purchase_day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purchase_dow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purchase_weekend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purchase_hour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purchase_amount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Item_category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signature_provided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</a:rPr>
              <a:t>(From cardholder_info table)</a:t>
            </a:r>
            <a:endParaRPr b="1" sz="1200">
              <a:solidFill>
                <a:srgbClr val="9900FF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days_active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card_reward_program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card_fico_score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card_age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41" name="Google Shape;1641;p119"/>
          <p:cNvSpPr txBox="1"/>
          <p:nvPr>
            <p:ph idx="3" type="body"/>
          </p:nvPr>
        </p:nvSpPr>
        <p:spPr>
          <a:xfrm>
            <a:off x="4572000" y="749225"/>
            <a:ext cx="4023600" cy="3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</a:rPr>
              <a:t>(From the merchant_info table)</a:t>
            </a:r>
            <a:endParaRPr b="1" sz="1200">
              <a:solidFill>
                <a:srgbClr val="9900FF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</a:t>
            </a:r>
            <a:r>
              <a:rPr lang="en" sz="1200">
                <a:solidFill>
                  <a:schemeClr val="dk1"/>
                </a:solidFill>
              </a:rPr>
              <a:t>erchant_subsector</a:t>
            </a:r>
            <a:r>
              <a:rPr lang="en" sz="1200">
                <a:solidFill>
                  <a:schemeClr val="dk1"/>
                </a:solidFill>
              </a:rPr>
              <a:t>_description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merchant_state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merchant_cardholder_distance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merchant_category_id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20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selection and hyperparameter tuning</a:t>
            </a:r>
            <a:endParaRPr/>
          </a:p>
        </p:txBody>
      </p:sp>
      <p:sp>
        <p:nvSpPr>
          <p:cNvPr id="1647" name="Google Shape;1647;p120"/>
          <p:cNvSpPr txBox="1"/>
          <p:nvPr>
            <p:ph idx="3" type="body"/>
          </p:nvPr>
        </p:nvSpPr>
        <p:spPr>
          <a:xfrm>
            <a:off x="699875" y="1082475"/>
            <a:ext cx="6446400" cy="3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Try out different ML algorithms/hyperparameters - then see which works best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Consider: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Try both </a:t>
            </a:r>
            <a:r>
              <a:rPr lang="en" sz="18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linear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rgbClr val="9900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non-linear</a:t>
            </a:r>
            <a:r>
              <a:rPr lang="en" sz="1800">
                <a:solidFill>
                  <a:schemeClr val="dk1"/>
                </a:solidFill>
              </a:rPr>
              <a:t> models at first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Try </a:t>
            </a:r>
            <a:r>
              <a:rPr lang="en" sz="1800">
                <a:solidFill>
                  <a:srgbClr val="A828FB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wider ranges</a:t>
            </a:r>
            <a:r>
              <a:rPr lang="en" sz="1800">
                <a:solidFill>
                  <a:schemeClr val="dk1"/>
                </a:solidFill>
              </a:rPr>
              <a:t> of hyperparameters first, then</a:t>
            </a:r>
            <a:r>
              <a:rPr lang="en" sz="1800">
                <a:solidFill>
                  <a:srgbClr val="A828FB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hone in</a:t>
            </a:r>
            <a:r>
              <a:rPr lang="en" sz="1800">
                <a:solidFill>
                  <a:schemeClr val="dk1"/>
                </a:solidFill>
              </a:rPr>
              <a:t> on the</a:t>
            </a:r>
            <a:r>
              <a:rPr lang="en" sz="1800">
                <a:solidFill>
                  <a:srgbClr val="A828FB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better performing values</a:t>
            </a:r>
            <a:r>
              <a:rPr lang="en" sz="1800">
                <a:solidFill>
                  <a:schemeClr val="dk1"/>
                </a:solidFill>
              </a:rPr>
              <a:t> (e.g. start with random forest max depths of </a:t>
            </a:r>
            <a:r>
              <a:rPr lang="en" sz="1800">
                <a:solidFill>
                  <a:schemeClr val="dk1"/>
                </a:solidFill>
              </a:rPr>
              <a:t>6, 12, 18. If 12 performs best, then try 10, 12, 14….and so on)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rgbClr val="440099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21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Random Forest with these hyperparameters</a:t>
            </a:r>
            <a:endParaRPr/>
          </a:p>
        </p:txBody>
      </p:sp>
      <p:sp>
        <p:nvSpPr>
          <p:cNvPr id="1653" name="Google Shape;1653;p121"/>
          <p:cNvSpPr txBox="1"/>
          <p:nvPr>
            <p:ph idx="2" type="title"/>
          </p:nvPr>
        </p:nvSpPr>
        <p:spPr>
          <a:xfrm>
            <a:off x="546975" y="4396425"/>
            <a:ext cx="34410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</a:rPr>
              <a:t>Add new hyperparameters as blue bubbles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54" name="Google Shape;1654;p121"/>
          <p:cNvSpPr txBox="1"/>
          <p:nvPr>
            <p:ph idx="2" type="title"/>
          </p:nvPr>
        </p:nvSpPr>
        <p:spPr>
          <a:xfrm>
            <a:off x="4233750" y="4396425"/>
            <a:ext cx="44007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</a:rPr>
              <a:t>DSS will try all possible combinations and show you the best one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55" name="Google Shape;165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2400"/>
            <a:ext cx="8230144" cy="337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21"/>
          <p:cNvSpPr/>
          <p:nvPr/>
        </p:nvSpPr>
        <p:spPr>
          <a:xfrm>
            <a:off x="155675" y="1220850"/>
            <a:ext cx="2007300" cy="2541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21"/>
          <p:cNvSpPr/>
          <p:nvPr/>
        </p:nvSpPr>
        <p:spPr>
          <a:xfrm>
            <a:off x="3658350" y="3077500"/>
            <a:ext cx="2007300" cy="2541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21"/>
          <p:cNvSpPr/>
          <p:nvPr/>
        </p:nvSpPr>
        <p:spPr>
          <a:xfrm>
            <a:off x="3658350" y="2164750"/>
            <a:ext cx="2007300" cy="2541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21"/>
          <p:cNvSpPr/>
          <p:nvPr/>
        </p:nvSpPr>
        <p:spPr>
          <a:xfrm>
            <a:off x="3658350" y="3693675"/>
            <a:ext cx="2007300" cy="2541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22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Random Forest?</a:t>
            </a:r>
            <a:endParaRPr/>
          </a:p>
        </p:txBody>
      </p:sp>
      <p:sp>
        <p:nvSpPr>
          <p:cNvPr id="1665" name="Google Shape;1665;p122"/>
          <p:cNvSpPr txBox="1"/>
          <p:nvPr>
            <p:ph idx="2" type="title"/>
          </p:nvPr>
        </p:nvSpPr>
        <p:spPr>
          <a:xfrm>
            <a:off x="514750" y="3598850"/>
            <a:ext cx="3763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out the blue info boxes for more on each algorithm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6" name="Google Shape;166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0425"/>
            <a:ext cx="8839204" cy="215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23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Logistic Regression model</a:t>
            </a:r>
            <a:endParaRPr/>
          </a:p>
        </p:txBody>
      </p:sp>
      <p:sp>
        <p:nvSpPr>
          <p:cNvPr id="1672" name="Google Shape;1672;p123"/>
          <p:cNvSpPr txBox="1"/>
          <p:nvPr>
            <p:ph idx="2" type="title"/>
          </p:nvPr>
        </p:nvSpPr>
        <p:spPr>
          <a:xfrm>
            <a:off x="759100" y="4153100"/>
            <a:ext cx="3763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is a classic algorithm and easier to interpret than others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73" name="Google Shape;167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2400"/>
            <a:ext cx="8660364" cy="312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23"/>
          <p:cNvSpPr/>
          <p:nvPr/>
        </p:nvSpPr>
        <p:spPr>
          <a:xfrm>
            <a:off x="152400" y="1951725"/>
            <a:ext cx="2305800" cy="3180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23"/>
          <p:cNvSpPr/>
          <p:nvPr/>
        </p:nvSpPr>
        <p:spPr>
          <a:xfrm>
            <a:off x="4310550" y="2907075"/>
            <a:ext cx="3006300" cy="254100"/>
          </a:xfrm>
          <a:prstGeom prst="rect">
            <a:avLst/>
          </a:prstGeom>
          <a:noFill/>
          <a:ln cap="flat" cmpd="sng" w="38100">
            <a:solidFill>
              <a:srgbClr val="E6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24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available</a:t>
            </a:r>
            <a:endParaRPr/>
          </a:p>
        </p:txBody>
      </p:sp>
      <p:sp>
        <p:nvSpPr>
          <p:cNvPr id="1681" name="Google Shape;1681;p124"/>
          <p:cNvSpPr txBox="1"/>
          <p:nvPr/>
        </p:nvSpPr>
        <p:spPr>
          <a:xfrm>
            <a:off x="294400" y="671950"/>
            <a:ext cx="5742600" cy="4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DSS supports the following algorithms for visual, in memory ML: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●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Prediction algorithms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Regression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Ordinary Least Squares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Ridge Regression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Lasso Regression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Classification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Logistic regression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Regression &amp; Classification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Random Forests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Gradient Boosted Trees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XGBoost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Decision Tree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Support Vector Machine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Stochastic Gradient Descent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K Nearest Neighbors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Extra Random Trees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Artificial Neural Network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Lasso Path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■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Custom Models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2" name="Google Shape;1682;p124"/>
          <p:cNvSpPr txBox="1"/>
          <p:nvPr/>
        </p:nvSpPr>
        <p:spPr>
          <a:xfrm>
            <a:off x="4776300" y="778525"/>
            <a:ext cx="4367700" cy="4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2100" lvl="0" marL="685800" rtl="0" algn="l">
              <a:lnSpc>
                <a:spcPct val="163636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Char char="●"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Clustering algorithms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K-means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Gaussian Mixture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Mini-batch K-means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Agglomerative Clustering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Spectral Clustering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DBSCAN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Interactive Clustering (Two-step clustering)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Isolation Forest (Anomaly Detection)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ource Sans Pro"/>
              <a:buChar char="○"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Custom Models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25"/>
          <p:cNvSpPr txBox="1"/>
          <p:nvPr>
            <p:ph type="title"/>
          </p:nvPr>
        </p:nvSpPr>
        <p:spPr>
          <a:xfrm>
            <a:off x="3279000" y="1673225"/>
            <a:ext cx="27660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your models</a:t>
            </a:r>
            <a:endParaRPr/>
          </a:p>
        </p:txBody>
      </p:sp>
      <p:pic>
        <p:nvPicPr>
          <p:cNvPr id="1688" name="Google Shape;168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775" y="2334600"/>
            <a:ext cx="20764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26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694" name="Google Shape;1694;p126"/>
          <p:cNvSpPr txBox="1"/>
          <p:nvPr>
            <p:ph idx="2" type="title"/>
          </p:nvPr>
        </p:nvSpPr>
        <p:spPr>
          <a:xfrm>
            <a:off x="1182575" y="1117350"/>
            <a:ext cx="6684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are the </a:t>
            </a:r>
            <a:r>
              <a:rPr lang="en">
                <a:solidFill>
                  <a:srgbClr val="9900FF"/>
                </a:solidFill>
              </a:rPr>
              <a:t>most important variables</a:t>
            </a:r>
            <a:r>
              <a:rPr lang="en"/>
              <a:t> used in your model?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your best </a:t>
            </a:r>
            <a:r>
              <a:rPr lang="en">
                <a:solidFill>
                  <a:srgbClr val="9900FF"/>
                </a:solidFill>
              </a:rPr>
              <a:t>ROC AUC</a:t>
            </a:r>
            <a:r>
              <a:rPr lang="en"/>
              <a:t>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Analyze your predictions for cardholders in each </a:t>
            </a:r>
            <a:r>
              <a:rPr lang="en">
                <a:solidFill>
                  <a:srgbClr val="9900FF"/>
                </a:solidFill>
              </a:rPr>
              <a:t>merchant subsector</a:t>
            </a:r>
            <a:r>
              <a:rPr lang="en"/>
              <a:t>- does your model make drastically higher or lower predictions for any </a:t>
            </a:r>
            <a:r>
              <a:rPr lang="en"/>
              <a:t>sector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27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model performance</a:t>
            </a:r>
            <a:endParaRPr/>
          </a:p>
        </p:txBody>
      </p:sp>
      <p:sp>
        <p:nvSpPr>
          <p:cNvPr id="1700" name="Google Shape;1700;p127"/>
          <p:cNvSpPr txBox="1"/>
          <p:nvPr>
            <p:ph idx="3" type="body"/>
          </p:nvPr>
        </p:nvSpPr>
        <p:spPr>
          <a:xfrm>
            <a:off x="699875" y="1082475"/>
            <a:ext cx="6446400" cy="3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Metrics like </a:t>
            </a:r>
            <a:r>
              <a:rPr b="1" lang="en" sz="1800">
                <a:solidFill>
                  <a:srgbClr val="9900FF"/>
                </a:solidFill>
              </a:rPr>
              <a:t>Accuracy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b="1" lang="en" sz="1800">
                <a:solidFill>
                  <a:srgbClr val="9900FF"/>
                </a:solidFill>
              </a:rPr>
              <a:t>ROC AUC</a:t>
            </a:r>
            <a:r>
              <a:rPr lang="en" sz="1800">
                <a:solidFill>
                  <a:schemeClr val="dk1"/>
                </a:solidFill>
              </a:rPr>
              <a:t>,</a:t>
            </a:r>
            <a:r>
              <a:rPr b="1" lang="en" sz="1800">
                <a:solidFill>
                  <a:srgbClr val="9900FF"/>
                </a:solidFill>
              </a:rPr>
              <a:t> F1 score</a:t>
            </a:r>
            <a:r>
              <a:rPr lang="en" sz="1800">
                <a:solidFill>
                  <a:schemeClr val="dk1"/>
                </a:solidFill>
              </a:rPr>
              <a:t>, and</a:t>
            </a:r>
            <a:r>
              <a:rPr b="1" lang="en" sz="1800">
                <a:solidFill>
                  <a:srgbClr val="9900FF"/>
                </a:solidFill>
              </a:rPr>
              <a:t> mean squared error</a:t>
            </a:r>
            <a:r>
              <a:rPr lang="en" sz="1800">
                <a:solidFill>
                  <a:schemeClr val="dk1"/>
                </a:solidFill>
              </a:rPr>
              <a:t> are important.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Consider: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Look at</a:t>
            </a:r>
            <a:r>
              <a:rPr b="1" lang="en" sz="1800">
                <a:solidFill>
                  <a:srgbClr val="9900FF"/>
                </a:solidFill>
              </a:rPr>
              <a:t> feature importances</a:t>
            </a:r>
            <a:r>
              <a:rPr lang="en" sz="1800">
                <a:solidFill>
                  <a:schemeClr val="dk1"/>
                </a:solidFill>
              </a:rPr>
              <a:t> (how is each column considered by the model) - do they make sense?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Look at the</a:t>
            </a:r>
            <a:r>
              <a:rPr b="1" lang="en" sz="1800">
                <a:solidFill>
                  <a:srgbClr val="9900FF"/>
                </a:solidFill>
              </a:rPr>
              <a:t> confusion matrix</a:t>
            </a:r>
            <a:r>
              <a:rPr lang="en" sz="1800">
                <a:solidFill>
                  <a:schemeClr val="dk1"/>
                </a:solidFill>
              </a:rPr>
              <a:t> - do you care more about false negatives, false positives, true negatives, true positives?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28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AUC</a:t>
            </a:r>
            <a:endParaRPr/>
          </a:p>
        </p:txBody>
      </p:sp>
      <p:pic>
        <p:nvPicPr>
          <p:cNvPr id="1706" name="Google Shape;170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775" y="1449025"/>
            <a:ext cx="5475118" cy="369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925" y="137250"/>
            <a:ext cx="3556200" cy="11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28"/>
          <p:cNvSpPr txBox="1"/>
          <p:nvPr/>
        </p:nvSpPr>
        <p:spPr>
          <a:xfrm>
            <a:off x="8018525" y="4755925"/>
            <a:ext cx="9780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link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8"/>
          <p:cNvSpPr/>
          <p:nvPr/>
        </p:nvSpPr>
        <p:spPr>
          <a:xfrm>
            <a:off x="707651" y="1209175"/>
            <a:ext cx="3157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b="1" lang="en" sz="12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 TO YOUR (MANY) DATA SOURCES</a:t>
            </a:r>
            <a:endParaRPr sz="1200">
              <a:solidFill>
                <a:srgbClr val="2AB1AC"/>
              </a:solidFill>
            </a:endParaRPr>
          </a:p>
        </p:txBody>
      </p:sp>
      <p:sp>
        <p:nvSpPr>
          <p:cNvPr id="630" name="Google Shape;630;p48"/>
          <p:cNvSpPr/>
          <p:nvPr/>
        </p:nvSpPr>
        <p:spPr>
          <a:xfrm>
            <a:off x="4468875" y="4290950"/>
            <a:ext cx="44172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Push process execution in your databases or computation clusters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Deploy via containers or spin up compute resources</a:t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48"/>
          <p:cNvSpPr/>
          <p:nvPr/>
        </p:nvSpPr>
        <p:spPr>
          <a:xfrm>
            <a:off x="4387278" y="4019350"/>
            <a:ext cx="4048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b="1" lang="en" sz="12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LEVERAGE VARIOUS COMPUTE RESOURCES</a:t>
            </a:r>
            <a:endParaRPr sz="1200">
              <a:solidFill>
                <a:srgbClr val="2AB1AC"/>
              </a:solidFill>
            </a:endParaRPr>
          </a:p>
        </p:txBody>
      </p:sp>
      <p:sp>
        <p:nvSpPr>
          <p:cNvPr id="632" name="Google Shape;632;p48"/>
          <p:cNvSpPr/>
          <p:nvPr/>
        </p:nvSpPr>
        <p:spPr>
          <a:xfrm>
            <a:off x="299800" y="1481125"/>
            <a:ext cx="28434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Click based connection to your datalake, databases, flat files or any other source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Native connectors for most common technologies (SQL, Hadoop, Spark, NoSQL…)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Find relevant data with the catalog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8"/>
          <p:cNvSpPr/>
          <p:nvPr/>
        </p:nvSpPr>
        <p:spPr>
          <a:xfrm>
            <a:off x="4517225" y="1143250"/>
            <a:ext cx="28434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Simple representation of overall data processing despite complexity of underlying operations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Portability of in-built recipes to various execution engines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8"/>
          <p:cNvSpPr/>
          <p:nvPr/>
        </p:nvSpPr>
        <p:spPr>
          <a:xfrm>
            <a:off x="4435627" y="871650"/>
            <a:ext cx="3647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b="1" lang="en" sz="12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 REUSABLE/MAINTAINABLE DATA FLOWS</a:t>
            </a:r>
            <a:endParaRPr sz="1200">
              <a:solidFill>
                <a:srgbClr val="2AB1AC"/>
              </a:solidFill>
            </a:endParaRPr>
          </a:p>
        </p:txBody>
      </p:sp>
      <p:sp>
        <p:nvSpPr>
          <p:cNvPr id="635" name="Google Shape;635;p48"/>
          <p:cNvSpPr/>
          <p:nvPr/>
        </p:nvSpPr>
        <p:spPr>
          <a:xfrm>
            <a:off x="581926" y="3398150"/>
            <a:ext cx="3157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b="1" lang="en" sz="12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 YOUR DATA</a:t>
            </a:r>
            <a:endParaRPr sz="1200">
              <a:solidFill>
                <a:srgbClr val="2AB1AC"/>
              </a:solidFill>
            </a:endParaRPr>
          </a:p>
        </p:txBody>
      </p:sp>
      <p:sp>
        <p:nvSpPr>
          <p:cNvPr id="636" name="Google Shape;636;p48"/>
          <p:cNvSpPr/>
          <p:nvPr/>
        </p:nvSpPr>
        <p:spPr>
          <a:xfrm>
            <a:off x="234275" y="3627950"/>
            <a:ext cx="21090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Directly navigate through data samples and compute the key 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Build immediate visualisation for self- or shared- use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195" y="1471809"/>
            <a:ext cx="1244079" cy="14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8"/>
          <p:cNvSpPr/>
          <p:nvPr/>
        </p:nvSpPr>
        <p:spPr>
          <a:xfrm>
            <a:off x="4661250" y="2547150"/>
            <a:ext cx="31578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Code in your language of choice (R, Python, SQL…)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the 100 in-built processors to perform advanced operations in a few click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Package your specific processes in reusable click based plugins for wide usage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8"/>
          <p:cNvSpPr/>
          <p:nvPr/>
        </p:nvSpPr>
        <p:spPr>
          <a:xfrm>
            <a:off x="4724401" y="2282375"/>
            <a:ext cx="1607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b="1" lang="en" sz="1200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CODE… OR CLICK</a:t>
            </a:r>
            <a:endParaRPr sz="1200">
              <a:solidFill>
                <a:srgbClr val="2AB1AC"/>
              </a:solidFill>
            </a:endParaRPr>
          </a:p>
        </p:txBody>
      </p:sp>
      <p:pic>
        <p:nvPicPr>
          <p:cNvPr id="640" name="Google Shape;6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150" y="3716300"/>
            <a:ext cx="1769876" cy="11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8"/>
          <p:cNvPicPr preferRelativeResize="0"/>
          <p:nvPr/>
        </p:nvPicPr>
        <p:blipFill rotWithShape="1">
          <a:blip r:embed="rId5">
            <a:alphaModFix/>
          </a:blip>
          <a:srcRect b="0" l="0" r="56184" t="0"/>
          <a:stretch/>
        </p:blipFill>
        <p:spPr>
          <a:xfrm>
            <a:off x="7490573" y="1148175"/>
            <a:ext cx="1437033" cy="10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9725" y="2777927"/>
            <a:ext cx="1244075" cy="792048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8"/>
          <p:cNvSpPr txBox="1"/>
          <p:nvPr/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DSS</a:t>
            </a:r>
            <a:endParaRPr sz="24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644" name="Google Shape;644;p48"/>
          <p:cNvSpPr txBox="1"/>
          <p:nvPr/>
        </p:nvSpPr>
        <p:spPr>
          <a:xfrm>
            <a:off x="360000" y="685800"/>
            <a:ext cx="8424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 Access and Processing</a:t>
            </a:r>
            <a:endParaRPr sz="1800">
              <a:solidFill>
                <a:srgbClr val="2AB1AC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29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model performance</a:t>
            </a:r>
            <a:endParaRPr/>
          </a:p>
        </p:txBody>
      </p:sp>
      <p:sp>
        <p:nvSpPr>
          <p:cNvPr id="1714" name="Google Shape;1714;p129"/>
          <p:cNvSpPr txBox="1"/>
          <p:nvPr>
            <p:ph idx="3" type="body"/>
          </p:nvPr>
        </p:nvSpPr>
        <p:spPr>
          <a:xfrm>
            <a:off x="5514700" y="3936700"/>
            <a:ext cx="33672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Random forest has the highest </a:t>
            </a:r>
            <a:r>
              <a:rPr b="1" lang="en" sz="1800">
                <a:solidFill>
                  <a:srgbClr val="9900FF"/>
                </a:solidFill>
              </a:rPr>
              <a:t>AUC</a:t>
            </a:r>
            <a:r>
              <a:rPr lang="en" sz="1800">
                <a:solidFill>
                  <a:schemeClr val="dk1"/>
                </a:solidFill>
              </a:rPr>
              <a:t> - let’s check it out in detail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rgbClr val="440099"/>
              </a:solidFill>
            </a:endParaRPr>
          </a:p>
        </p:txBody>
      </p:sp>
      <p:pic>
        <p:nvPicPr>
          <p:cNvPr id="1715" name="Google Shape;171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75" y="968412"/>
            <a:ext cx="6902441" cy="271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30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</a:t>
            </a:r>
            <a:endParaRPr/>
          </a:p>
        </p:txBody>
      </p:sp>
      <p:sp>
        <p:nvSpPr>
          <p:cNvPr id="1721" name="Google Shape;1721;p130"/>
          <p:cNvSpPr txBox="1"/>
          <p:nvPr>
            <p:ph idx="3" type="body"/>
          </p:nvPr>
        </p:nvSpPr>
        <p:spPr>
          <a:xfrm>
            <a:off x="2223725" y="4021350"/>
            <a:ext cx="65256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Tip:</a:t>
            </a:r>
            <a:r>
              <a:rPr lang="en" sz="1800">
                <a:solidFill>
                  <a:schemeClr val="dk1"/>
                </a:solidFill>
              </a:rPr>
              <a:t> some data scientists remove features below a certain importance </a:t>
            </a:r>
            <a:r>
              <a:rPr b="1" lang="en" sz="1800">
                <a:solidFill>
                  <a:srgbClr val="E6007E"/>
                </a:solidFill>
              </a:rPr>
              <a:t>threshold</a:t>
            </a:r>
            <a:r>
              <a:rPr lang="en" sz="1800">
                <a:solidFill>
                  <a:schemeClr val="dk1"/>
                </a:solidFill>
              </a:rPr>
              <a:t> (e.g. 4%) in the next iteration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rgbClr val="440099"/>
              </a:solidFill>
            </a:endParaRPr>
          </a:p>
        </p:txBody>
      </p:sp>
      <p:pic>
        <p:nvPicPr>
          <p:cNvPr id="1722" name="Google Shape;172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725" y="1093350"/>
            <a:ext cx="5152626" cy="264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31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</a:t>
            </a:r>
            <a:endParaRPr/>
          </a:p>
        </p:txBody>
      </p:sp>
      <p:sp>
        <p:nvSpPr>
          <p:cNvPr id="1728" name="Google Shape;1728;p131"/>
          <p:cNvSpPr txBox="1"/>
          <p:nvPr>
            <p:ph idx="3" type="body"/>
          </p:nvPr>
        </p:nvSpPr>
        <p:spPr>
          <a:xfrm>
            <a:off x="580600" y="1054200"/>
            <a:ext cx="52044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Takeaway:</a:t>
            </a:r>
            <a:endParaRPr b="1" sz="1800">
              <a:solidFill>
                <a:srgbClr val="9900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Keep only important features (above 4% importance)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 my random forest model, these were:</a:t>
            </a:r>
            <a:endParaRPr sz="1800">
              <a:solidFill>
                <a:schemeClr val="dk1"/>
              </a:solidFill>
            </a:endParaRPr>
          </a:p>
          <a:p>
            <a:pPr indent="-304165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00FF"/>
              </a:buClr>
              <a:buSzPct val="100000"/>
              <a:buChar char="○"/>
            </a:pPr>
            <a:r>
              <a:rPr lang="en" sz="1400">
                <a:solidFill>
                  <a:srgbClr val="9900FF"/>
                </a:solidFill>
              </a:rPr>
              <a:t>merchant_cardholder_distance</a:t>
            </a:r>
            <a:endParaRPr sz="1400">
              <a:solidFill>
                <a:srgbClr val="9900FF"/>
              </a:solidFill>
            </a:endParaRPr>
          </a:p>
          <a:p>
            <a:pPr indent="-30416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Char char="○"/>
            </a:pPr>
            <a:r>
              <a:rPr lang="en" sz="1400">
                <a:solidFill>
                  <a:srgbClr val="9900FF"/>
                </a:solidFill>
              </a:rPr>
              <a:t>card_age</a:t>
            </a:r>
            <a:endParaRPr sz="1400">
              <a:solidFill>
                <a:srgbClr val="9900FF"/>
              </a:solidFill>
            </a:endParaRPr>
          </a:p>
          <a:p>
            <a:pPr indent="-30416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Char char="○"/>
            </a:pPr>
            <a:r>
              <a:rPr lang="en" sz="1400">
                <a:solidFill>
                  <a:srgbClr val="9900FF"/>
                </a:solidFill>
              </a:rPr>
              <a:t>purchase_amount</a:t>
            </a:r>
            <a:endParaRPr sz="1400">
              <a:solidFill>
                <a:srgbClr val="9900FF"/>
              </a:solidFill>
            </a:endParaRPr>
          </a:p>
          <a:p>
            <a:pPr indent="-30416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Char char="○"/>
            </a:pPr>
            <a:r>
              <a:rPr lang="en" sz="1400">
                <a:solidFill>
                  <a:srgbClr val="9900FF"/>
                </a:solidFill>
              </a:rPr>
              <a:t>merchant_subsector_description</a:t>
            </a:r>
            <a:endParaRPr sz="1400">
              <a:solidFill>
                <a:srgbClr val="9900FF"/>
              </a:solidFill>
            </a:endParaRPr>
          </a:p>
          <a:p>
            <a:pPr indent="-30416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Char char="○"/>
            </a:pPr>
            <a:r>
              <a:rPr lang="en" sz="1400">
                <a:solidFill>
                  <a:srgbClr val="9900FF"/>
                </a:solidFill>
              </a:rPr>
              <a:t>merchant_longitude</a:t>
            </a:r>
            <a:endParaRPr sz="1400">
              <a:solidFill>
                <a:srgbClr val="9900FF"/>
              </a:solidFill>
            </a:endParaRPr>
          </a:p>
          <a:p>
            <a:pPr indent="-30416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Char char="○"/>
            </a:pPr>
            <a:r>
              <a:rPr lang="en" sz="1400">
                <a:solidFill>
                  <a:srgbClr val="9900FF"/>
                </a:solidFill>
              </a:rPr>
              <a:t>merchant_category_id</a:t>
            </a:r>
            <a:endParaRPr sz="1400">
              <a:solidFill>
                <a:srgbClr val="9900FF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Char char="○"/>
            </a:pPr>
            <a:r>
              <a:rPr lang="en" sz="1400">
                <a:solidFill>
                  <a:srgbClr val="9900FF"/>
                </a:solidFill>
              </a:rPr>
              <a:t>card_fico_score</a:t>
            </a:r>
            <a:endParaRPr sz="1400">
              <a:solidFill>
                <a:srgbClr val="99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rgbClr val="9900FF"/>
              </a:solidFill>
            </a:endParaRPr>
          </a:p>
        </p:txBody>
      </p:sp>
      <p:sp>
        <p:nvSpPr>
          <p:cNvPr id="1729" name="Google Shape;1729;p131"/>
          <p:cNvSpPr txBox="1"/>
          <p:nvPr/>
        </p:nvSpPr>
        <p:spPr>
          <a:xfrm>
            <a:off x="5634375" y="2755500"/>
            <a:ext cx="30000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Your model may be different!</a:t>
            </a:r>
            <a:endParaRPr b="1" sz="1800">
              <a:solidFill>
                <a:srgbClr val="E6007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32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1735" name="Google Shape;1735;p132"/>
          <p:cNvSpPr txBox="1"/>
          <p:nvPr>
            <p:ph idx="3" type="body"/>
          </p:nvPr>
        </p:nvSpPr>
        <p:spPr>
          <a:xfrm>
            <a:off x="4964700" y="1070950"/>
            <a:ext cx="4121700" cy="10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This matrix shows the counts of </a:t>
            </a:r>
            <a:r>
              <a:rPr b="1" lang="en" sz="1600">
                <a:solidFill>
                  <a:srgbClr val="9900FF"/>
                </a:solidFill>
              </a:rPr>
              <a:t>true positives</a:t>
            </a:r>
            <a:r>
              <a:rPr lang="en" sz="1600">
                <a:solidFill>
                  <a:schemeClr val="dk1"/>
                </a:solidFill>
              </a:rPr>
              <a:t>,</a:t>
            </a:r>
            <a:r>
              <a:rPr b="1" lang="en" sz="1600">
                <a:solidFill>
                  <a:srgbClr val="9900FF"/>
                </a:solidFill>
              </a:rPr>
              <a:t> true negatives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b="1" lang="en" sz="1600">
                <a:solidFill>
                  <a:srgbClr val="9900FF"/>
                </a:solidFill>
              </a:rPr>
              <a:t>false positives</a:t>
            </a:r>
            <a:r>
              <a:rPr lang="en" sz="1600">
                <a:solidFill>
                  <a:schemeClr val="dk1"/>
                </a:solidFill>
              </a:rPr>
              <a:t>, and</a:t>
            </a:r>
            <a:r>
              <a:rPr b="1" lang="en" sz="1600">
                <a:solidFill>
                  <a:srgbClr val="9900FF"/>
                </a:solidFill>
              </a:rPr>
              <a:t> false negatives</a:t>
            </a:r>
            <a:r>
              <a:rPr lang="en" sz="1600">
                <a:solidFill>
                  <a:schemeClr val="dk1"/>
                </a:solidFill>
              </a:rPr>
              <a:t> from the holdout test set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36" name="Google Shape;1736;p132"/>
          <p:cNvSpPr txBox="1"/>
          <p:nvPr>
            <p:ph idx="3" type="body"/>
          </p:nvPr>
        </p:nvSpPr>
        <p:spPr>
          <a:xfrm>
            <a:off x="4964700" y="2390225"/>
            <a:ext cx="3586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Tip: </a:t>
            </a:r>
            <a:r>
              <a:rPr lang="en" sz="1600">
                <a:solidFill>
                  <a:schemeClr val="dk1"/>
                </a:solidFill>
              </a:rPr>
              <a:t>consider your problem.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Do you care more about catching all positives?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Do you care about raw accuracy?</a:t>
            </a:r>
            <a:endParaRPr sz="1600">
              <a:solidFill>
                <a:schemeClr val="dk1"/>
              </a:solidFill>
            </a:endParaRPr>
          </a:p>
          <a:p>
            <a:pPr indent="-26924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600">
                <a:solidFill>
                  <a:srgbClr val="E6007E"/>
                </a:solidFill>
              </a:rPr>
              <a:t>Toggle</a:t>
            </a:r>
            <a:r>
              <a:rPr lang="en" sz="1600">
                <a:solidFill>
                  <a:schemeClr val="dk1"/>
                </a:solidFill>
              </a:rPr>
              <a:t> the above threshold to change model sensitivity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37" name="Google Shape;173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25" y="892450"/>
            <a:ext cx="4336874" cy="4097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33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Subpopulation analysis</a:t>
            </a:r>
            <a:endParaRPr/>
          </a:p>
        </p:txBody>
      </p:sp>
      <p:sp>
        <p:nvSpPr>
          <p:cNvPr id="1743" name="Google Shape;1743;p133"/>
          <p:cNvSpPr txBox="1"/>
          <p:nvPr>
            <p:ph idx="3" type="body"/>
          </p:nvPr>
        </p:nvSpPr>
        <p:spPr>
          <a:xfrm>
            <a:off x="5687200" y="1562025"/>
            <a:ext cx="33672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Make sure your model doesn’t perform significantly different for </a:t>
            </a:r>
            <a:r>
              <a:rPr b="1" lang="en" sz="1600">
                <a:solidFill>
                  <a:srgbClr val="9900FF"/>
                </a:solidFill>
              </a:rPr>
              <a:t>different subpopulations</a:t>
            </a:r>
            <a:endParaRPr b="1" sz="1600">
              <a:solidFill>
                <a:srgbClr val="9900FF"/>
              </a:solidFill>
            </a:endParaRPr>
          </a:p>
        </p:txBody>
      </p:sp>
      <p:pic>
        <p:nvPicPr>
          <p:cNvPr id="1744" name="Google Shape;174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75" y="1170475"/>
            <a:ext cx="5148874" cy="30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34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sp>
        <p:nvSpPr>
          <p:cNvPr id="1750" name="Google Shape;1750;p134"/>
          <p:cNvSpPr txBox="1"/>
          <p:nvPr>
            <p:ph idx="3" type="body"/>
          </p:nvPr>
        </p:nvSpPr>
        <p:spPr>
          <a:xfrm>
            <a:off x="5615475" y="1311175"/>
            <a:ext cx="33672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 the model configuration which had the highest </a:t>
            </a:r>
            <a:r>
              <a:rPr b="1" lang="en" sz="1800">
                <a:solidFill>
                  <a:srgbClr val="9900FF"/>
                </a:solidFill>
              </a:rPr>
              <a:t>score</a:t>
            </a:r>
            <a:endParaRPr b="1" sz="1800">
              <a:solidFill>
                <a:srgbClr val="99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For me, it was: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n_estimators = </a:t>
            </a:r>
            <a:r>
              <a:rPr b="1" lang="en" sz="1800">
                <a:solidFill>
                  <a:srgbClr val="E6007E"/>
                </a:solidFill>
              </a:rPr>
              <a:t>450</a:t>
            </a:r>
            <a:endParaRPr b="1" sz="1800">
              <a:solidFill>
                <a:srgbClr val="E6007E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max_depth = </a:t>
            </a:r>
            <a:r>
              <a:rPr b="1" lang="en" sz="1800">
                <a:solidFill>
                  <a:srgbClr val="E6007E"/>
                </a:solidFill>
              </a:rPr>
              <a:t>20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min_samples_leaf =</a:t>
            </a:r>
            <a:r>
              <a:rPr b="1" lang="en" sz="1800">
                <a:solidFill>
                  <a:srgbClr val="E6007E"/>
                </a:solidFill>
              </a:rPr>
              <a:t> 3</a:t>
            </a:r>
            <a:endParaRPr sz="1800"/>
          </a:p>
        </p:txBody>
      </p:sp>
      <p:pic>
        <p:nvPicPr>
          <p:cNvPr id="1751" name="Google Shape;175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2000"/>
            <a:ext cx="5310679" cy="242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35"/>
          <p:cNvSpPr txBox="1"/>
          <p:nvPr>
            <p:ph type="title"/>
          </p:nvPr>
        </p:nvSpPr>
        <p:spPr>
          <a:xfrm>
            <a:off x="360000" y="290600"/>
            <a:ext cx="6311100" cy="7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your favorite model and we’ll deploy it to your project flow</a:t>
            </a:r>
            <a:endParaRPr/>
          </a:p>
        </p:txBody>
      </p:sp>
      <p:sp>
        <p:nvSpPr>
          <p:cNvPr id="1757" name="Google Shape;1757;p135"/>
          <p:cNvSpPr txBox="1"/>
          <p:nvPr>
            <p:ph idx="3" type="body"/>
          </p:nvPr>
        </p:nvSpPr>
        <p:spPr>
          <a:xfrm>
            <a:off x="434650" y="1474800"/>
            <a:ext cx="7518600" cy="13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For our example:</a:t>
            </a:r>
            <a:endParaRPr b="1" sz="1800">
              <a:solidFill>
                <a:srgbClr val="9900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Random Forest had a </a:t>
            </a:r>
            <a:r>
              <a:rPr b="1" lang="en" sz="1800">
                <a:solidFill>
                  <a:srgbClr val="9900FF"/>
                </a:solidFill>
              </a:rPr>
              <a:t>higher AUC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Logistic Regression was </a:t>
            </a:r>
            <a:r>
              <a:rPr b="1" lang="en" sz="1800">
                <a:solidFill>
                  <a:srgbClr val="9900FF"/>
                </a:solidFill>
              </a:rPr>
              <a:t>easier to interpret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58" name="Google Shape;1758;p135"/>
          <p:cNvSpPr txBox="1"/>
          <p:nvPr>
            <p:ph idx="3" type="body"/>
          </p:nvPr>
        </p:nvSpPr>
        <p:spPr>
          <a:xfrm>
            <a:off x="2441250" y="3274000"/>
            <a:ext cx="42615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Remember, </a:t>
            </a:r>
            <a:r>
              <a:rPr i="1" lang="en" sz="1800"/>
              <a:t>your models may be different</a:t>
            </a:r>
            <a:r>
              <a:rPr lang="en" sz="1800"/>
              <a:t>.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E6007E"/>
                </a:solidFill>
              </a:rPr>
              <a:t>Did you find a better one?</a:t>
            </a:r>
            <a:endParaRPr b="1" sz="1800">
              <a:solidFill>
                <a:srgbClr val="E6007E"/>
              </a:solidFill>
            </a:endParaRPr>
          </a:p>
        </p:txBody>
      </p:sp>
      <p:pic>
        <p:nvPicPr>
          <p:cNvPr id="1759" name="Google Shape;1759;p135"/>
          <p:cNvPicPr preferRelativeResize="0"/>
          <p:nvPr/>
        </p:nvPicPr>
        <p:blipFill rotWithShape="1">
          <a:blip r:embed="rId3">
            <a:alphaModFix/>
          </a:blip>
          <a:srcRect b="7295" l="2863" r="3239" t="0"/>
          <a:stretch/>
        </p:blipFill>
        <p:spPr>
          <a:xfrm>
            <a:off x="6950675" y="1200825"/>
            <a:ext cx="1574025" cy="5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36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your model to the flow</a:t>
            </a:r>
            <a:endParaRPr/>
          </a:p>
        </p:txBody>
      </p:sp>
      <p:pic>
        <p:nvPicPr>
          <p:cNvPr id="1765" name="Google Shape;176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949625"/>
            <a:ext cx="6993426" cy="20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600" y="2325800"/>
            <a:ext cx="4135293" cy="24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137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Check</a:t>
            </a:r>
            <a:endParaRPr/>
          </a:p>
        </p:txBody>
      </p:sp>
      <p:pic>
        <p:nvPicPr>
          <p:cNvPr id="1772" name="Google Shape;177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2400"/>
            <a:ext cx="8839196" cy="4102809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137"/>
          <p:cNvSpPr/>
          <p:nvPr/>
        </p:nvSpPr>
        <p:spPr>
          <a:xfrm>
            <a:off x="191250" y="946150"/>
            <a:ext cx="1660800" cy="181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B1AC">
            <a:alpha val="34230"/>
          </a:srgbClr>
        </a:solidFill>
      </p:bgPr>
    </p:bg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38"/>
          <p:cNvSpPr txBox="1"/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your model to score the </a:t>
            </a:r>
            <a:r>
              <a:rPr lang="en">
                <a:solidFill>
                  <a:srgbClr val="9900FF"/>
                </a:solidFill>
              </a:rPr>
              <a:t>unknown</a:t>
            </a:r>
            <a:r>
              <a:rPr lang="en"/>
              <a:t> transactions</a:t>
            </a:r>
            <a:endParaRPr/>
          </a:p>
        </p:txBody>
      </p:sp>
      <p:pic>
        <p:nvPicPr>
          <p:cNvPr id="1779" name="Google Shape;177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025" y="2153323"/>
            <a:ext cx="3561750" cy="28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00" y="1099250"/>
            <a:ext cx="4841974" cy="22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